
<file path=[Content_Types].xml><?xml version="1.0" encoding="utf-8"?>
<Types xmlns="http://schemas.openxmlformats.org/package/2006/content-types">
  <Default Extension="png" ContentType="image/png"/>
  <Default Extension="aspx"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4" r:id="rId6"/>
    <p:sldId id="265" r:id="rId7"/>
    <p:sldId id="266" r:id="rId8"/>
    <p:sldId id="267" r:id="rId9"/>
    <p:sldId id="269" r:id="rId10"/>
    <p:sldId id="270" r:id="rId11"/>
    <p:sldId id="271" r:id="rId12"/>
    <p:sldId id="272" r:id="rId13"/>
    <p:sldId id="273" r:id="rId14"/>
    <p:sldId id="274" r:id="rId15"/>
    <p:sldId id="275" r:id="rId1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70">
          <p15:clr>
            <a:srgbClr val="A4A3A4"/>
          </p15:clr>
        </p15:guide>
        <p15:guide id="3" orient="horz" pos="1593">
          <p15:clr>
            <a:srgbClr val="A4A3A4"/>
          </p15:clr>
        </p15:guide>
        <p15:guide id="4" orient="horz" pos="3634">
          <p15:clr>
            <a:srgbClr val="A4A3A4"/>
          </p15:clr>
        </p15:guide>
        <p15:guide id="5" orient="horz" pos="4065">
          <p15:clr>
            <a:srgbClr val="A4A3A4"/>
          </p15:clr>
        </p15:guide>
        <p15:guide id="6" orient="horz" pos="1253">
          <p15:clr>
            <a:srgbClr val="A4A3A4"/>
          </p15:clr>
        </p15:guide>
        <p15:guide id="7" pos="499">
          <p15:clr>
            <a:srgbClr val="A4A3A4"/>
          </p15:clr>
        </p15:guide>
        <p15:guide id="8" pos="4944">
          <p15:clr>
            <a:srgbClr val="A4A3A4"/>
          </p15:clr>
        </p15:guide>
        <p15:guide id="9" pos="5261">
          <p15:clr>
            <a:srgbClr val="A4A3A4"/>
          </p15:clr>
        </p15:guide>
        <p15:guide id="10" pos="2767">
          <p15:clr>
            <a:srgbClr val="A4A3A4"/>
          </p15:clr>
        </p15:guide>
        <p15:guide id="11" pos="183">
          <p15:clr>
            <a:srgbClr val="A4A3A4"/>
          </p15:clr>
        </p15:guide>
        <p15:guide id="12" pos="3288">
          <p15:clr>
            <a:srgbClr val="A4A3A4"/>
          </p15:clr>
        </p15:guide>
        <p15:guide id="13" pos="30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BB7"/>
    <a:srgbClr val="2A7BB7"/>
    <a:srgbClr val="505050"/>
    <a:srgbClr val="A5A5A5"/>
    <a:srgbClr val="78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92" autoAdjust="0"/>
  </p:normalViewPr>
  <p:slideViewPr>
    <p:cSldViewPr snapToGrid="0" snapToObjects="1" showGuides="1">
      <p:cViewPr varScale="1">
        <p:scale>
          <a:sx n="69" d="100"/>
          <a:sy n="69" d="100"/>
        </p:scale>
        <p:origin x="1656" y="72"/>
      </p:cViewPr>
      <p:guideLst>
        <p:guide orient="horz" pos="2160"/>
        <p:guide orient="horz" pos="270"/>
        <p:guide orient="horz" pos="1593"/>
        <p:guide orient="horz" pos="3634"/>
        <p:guide orient="horz" pos="4065"/>
        <p:guide orient="horz" pos="1253"/>
        <p:guide pos="499"/>
        <p:guide pos="4944"/>
        <p:guide pos="5261"/>
        <p:guide pos="2767"/>
        <p:guide pos="183"/>
        <p:guide pos="3288"/>
        <p:guide pos="301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64" d="100"/>
          <a:sy n="64" d="100"/>
        </p:scale>
        <p:origin x="-3144"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DB3007-F42C-4E20-87F4-BDEA086A2117}" type="datetimeFigureOut">
              <a:rPr lang="da-DK" smtClean="0"/>
              <a:t>22-06-2017</a:t>
            </a:fld>
            <a:endParaRPr lang="da-DK"/>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5325BB-BC34-413A-A665-214969CA0C20}" type="slidenum">
              <a:rPr lang="da-DK" smtClean="0"/>
              <a:t>‹nr.›</a:t>
            </a:fld>
            <a:endParaRPr lang="da-DK"/>
          </a:p>
        </p:txBody>
      </p:sp>
    </p:spTree>
    <p:extLst>
      <p:ext uri="{BB962C8B-B14F-4D97-AF65-F5344CB8AC3E}">
        <p14:creationId xmlns:p14="http://schemas.microsoft.com/office/powerpoint/2010/main" val="504907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E73DB-04DB-4990-9B21-01F9EEA2C7C2}" type="datetimeFigureOut">
              <a:rPr lang="da-DK" smtClean="0"/>
              <a:t>22-06-2017</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209B50-7229-460E-9DA3-4922A057FD43}" type="slidenum">
              <a:rPr lang="da-DK" smtClean="0"/>
              <a:t>‹nr.›</a:t>
            </a:fld>
            <a:endParaRPr lang="da-DK"/>
          </a:p>
        </p:txBody>
      </p:sp>
    </p:spTree>
    <p:extLst>
      <p:ext uri="{BB962C8B-B14F-4D97-AF65-F5344CB8AC3E}">
        <p14:creationId xmlns:p14="http://schemas.microsoft.com/office/powerpoint/2010/main" val="85066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209B50-7229-460E-9DA3-4922A057FD43}" type="slidenum">
              <a:rPr lang="da-DK" smtClean="0"/>
              <a:t>3</a:t>
            </a:fld>
            <a:endParaRPr lang="da-DK"/>
          </a:p>
        </p:txBody>
      </p:sp>
    </p:spTree>
    <p:extLst>
      <p:ext uri="{BB962C8B-B14F-4D97-AF65-F5344CB8AC3E}">
        <p14:creationId xmlns:p14="http://schemas.microsoft.com/office/powerpoint/2010/main" val="386656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209B50-7229-460E-9DA3-4922A057FD43}" type="slidenum">
              <a:rPr lang="da-DK" smtClean="0"/>
              <a:t>6</a:t>
            </a:fld>
            <a:endParaRPr lang="da-DK"/>
          </a:p>
        </p:txBody>
      </p:sp>
    </p:spTree>
    <p:extLst>
      <p:ext uri="{BB962C8B-B14F-4D97-AF65-F5344CB8AC3E}">
        <p14:creationId xmlns:p14="http://schemas.microsoft.com/office/powerpoint/2010/main" val="2657179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209B50-7229-460E-9DA3-4922A057FD43}" type="slidenum">
              <a:rPr lang="da-DK" smtClean="0"/>
              <a:t>7</a:t>
            </a:fld>
            <a:endParaRPr lang="da-DK"/>
          </a:p>
        </p:txBody>
      </p:sp>
    </p:spTree>
    <p:extLst>
      <p:ext uri="{BB962C8B-B14F-4D97-AF65-F5344CB8AC3E}">
        <p14:creationId xmlns:p14="http://schemas.microsoft.com/office/powerpoint/2010/main" val="34839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209B50-7229-460E-9DA3-4922A057FD43}" type="slidenum">
              <a:rPr lang="da-DK" smtClean="0"/>
              <a:t>10</a:t>
            </a:fld>
            <a:endParaRPr lang="da-DK"/>
          </a:p>
        </p:txBody>
      </p:sp>
    </p:spTree>
    <p:extLst>
      <p:ext uri="{BB962C8B-B14F-4D97-AF65-F5344CB8AC3E}">
        <p14:creationId xmlns:p14="http://schemas.microsoft.com/office/powerpoint/2010/main" val="30751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209B50-7229-460E-9DA3-4922A057FD43}" type="slidenum">
              <a:rPr lang="da-DK" smtClean="0"/>
              <a:t>11</a:t>
            </a:fld>
            <a:endParaRPr lang="da-DK"/>
          </a:p>
        </p:txBody>
      </p:sp>
    </p:spTree>
    <p:extLst>
      <p:ext uri="{BB962C8B-B14F-4D97-AF65-F5344CB8AC3E}">
        <p14:creationId xmlns:p14="http://schemas.microsoft.com/office/powerpoint/2010/main" val="10497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209B50-7229-460E-9DA3-4922A057FD43}" type="slidenum">
              <a:rPr lang="da-DK" smtClean="0"/>
              <a:t>14</a:t>
            </a:fld>
            <a:endParaRPr lang="da-DK"/>
          </a:p>
        </p:txBody>
      </p:sp>
    </p:spTree>
    <p:extLst>
      <p:ext uri="{BB962C8B-B14F-4D97-AF65-F5344CB8AC3E}">
        <p14:creationId xmlns:p14="http://schemas.microsoft.com/office/powerpoint/2010/main" val="20301082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hvid logo-top og bille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0" y="1476000"/>
            <a:ext cx="9144000" cy="5382000"/>
          </a:xfrm>
        </p:spPr>
        <p:txBody>
          <a:bodyPr tIns="2268000">
            <a:normAutofit/>
          </a:bodyPr>
          <a:lstStyle>
            <a:lvl1pPr marL="0" indent="0" algn="ctr">
              <a:buNone/>
              <a:defRPr sz="1600"/>
            </a:lvl1pPr>
          </a:lstStyle>
          <a:p>
            <a:pPr lvl="0"/>
            <a:r>
              <a:rPr lang="da-DK" noProof="0"/>
              <a:t>Klik på ikonet for at tilføje et billede</a:t>
            </a:r>
            <a:endParaRPr lang="da-DK" noProof="0" dirty="0"/>
          </a:p>
        </p:txBody>
      </p:sp>
      <p:sp>
        <p:nvSpPr>
          <p:cNvPr id="2" name="Title 1"/>
          <p:cNvSpPr>
            <a:spLocks noGrp="1"/>
          </p:cNvSpPr>
          <p:nvPr>
            <p:ph type="ctrTitle" hasCustomPrompt="1"/>
          </p:nvPr>
        </p:nvSpPr>
        <p:spPr>
          <a:xfrm>
            <a:off x="-1" y="4219418"/>
            <a:ext cx="9144001" cy="1944000"/>
          </a:xfrm>
          <a:solidFill>
            <a:srgbClr val="2A7BB7"/>
          </a:solidFill>
        </p:spPr>
        <p:txBody>
          <a:bodyPr lIns="288000" tIns="396000" rIns="360000" bIns="936000" anchor="t" anchorCtr="0">
            <a:noAutofit/>
          </a:bodyPr>
          <a:lstStyle>
            <a:lvl1pPr>
              <a:defRPr sz="4500" cap="none" baseline="0">
                <a:solidFill>
                  <a:schemeClr val="bg1"/>
                </a:solidFill>
              </a:defRPr>
            </a:lvl1pPr>
          </a:lstStyle>
          <a:p>
            <a:r>
              <a:rPr lang="da-DK" noProof="0" dirty="0"/>
              <a:t>Tekst i én linje </a:t>
            </a:r>
          </a:p>
        </p:txBody>
      </p:sp>
      <p:sp>
        <p:nvSpPr>
          <p:cNvPr id="3" name="Subtitle 2"/>
          <p:cNvSpPr>
            <a:spLocks noGrp="1"/>
          </p:cNvSpPr>
          <p:nvPr>
            <p:ph type="subTitle" idx="1" hasCustomPrompt="1"/>
          </p:nvPr>
        </p:nvSpPr>
        <p:spPr>
          <a:xfrm>
            <a:off x="288000" y="5274574"/>
            <a:ext cx="8353176" cy="594000"/>
          </a:xfrm>
        </p:spPr>
        <p:txBody>
          <a:bodyPr>
            <a:noAutofit/>
          </a:bodyPr>
          <a:lstStyle>
            <a:lvl1pPr marL="0" indent="0" algn="l">
              <a:spcBef>
                <a:spcPts val="0"/>
              </a:spcBef>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Tekst i </a:t>
            </a:r>
            <a:r>
              <a:rPr lang="da-DK" noProof="0" dirty="0" err="1"/>
              <a:t>maks</a:t>
            </a:r>
            <a:r>
              <a:rPr lang="da-DK" noProof="0" dirty="0"/>
              <a:t> 2 linjer</a:t>
            </a:r>
          </a:p>
        </p:txBody>
      </p:sp>
      <p:sp>
        <p:nvSpPr>
          <p:cNvPr id="12" name="AutoShape 4"/>
          <p:cNvSpPr>
            <a:spLocks/>
          </p:cNvSpPr>
          <p:nvPr userDrawn="1"/>
        </p:nvSpPr>
        <p:spPr bwMode="gray">
          <a:xfrm>
            <a:off x="-2340768" y="3435387"/>
            <a:ext cx="2253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p>
            <a:pPr algn="r" defTabSz="457200">
              <a:tabLst>
                <a:tab pos="177800" algn="l"/>
              </a:tabLst>
              <a:defRPr/>
            </a:pPr>
            <a:r>
              <a:rPr lang="da-DK" sz="1000" b="1" dirty="0">
                <a:solidFill>
                  <a:schemeClr val="tx1"/>
                </a:solidFill>
                <a:cs typeface="Arial" charset="0"/>
              </a:rPr>
              <a:t>Indsæt et billede</a:t>
            </a:r>
          </a:p>
          <a:p>
            <a:pPr algn="r" defTabSz="457200">
              <a:tabLst>
                <a:tab pos="177800" algn="l"/>
              </a:tabLst>
              <a:defRPr/>
            </a:pPr>
            <a:r>
              <a:rPr lang="da-DK" sz="1000" dirty="0">
                <a:solidFill>
                  <a:schemeClr val="tx1"/>
                </a:solidFill>
                <a:cs typeface="Arial" charset="0"/>
              </a:rPr>
              <a:t>Klik på det lille billedindsættelses ikon,</a:t>
            </a:r>
            <a:r>
              <a:rPr lang="da-DK" sz="1000" baseline="0" dirty="0">
                <a:solidFill>
                  <a:schemeClr val="tx1"/>
                </a:solidFill>
                <a:cs typeface="Arial" charset="0"/>
              </a:rPr>
              <a:t> midt på siden og hent et billede</a:t>
            </a:r>
            <a:endParaRPr lang="da-DK" sz="1000" dirty="0">
              <a:solidFill>
                <a:schemeClr val="tx1"/>
              </a:solidFill>
              <a:cs typeface="Arial" charset="0"/>
            </a:endParaRPr>
          </a:p>
        </p:txBody>
      </p:sp>
      <p:grpSp>
        <p:nvGrpSpPr>
          <p:cNvPr id="4" name="Group 3"/>
          <p:cNvGrpSpPr/>
          <p:nvPr userDrawn="1"/>
        </p:nvGrpSpPr>
        <p:grpSpPr>
          <a:xfrm>
            <a:off x="-3712050" y="44624"/>
            <a:ext cx="3642676" cy="3028580"/>
            <a:chOff x="-3712050" y="44624"/>
            <a:chExt cx="3642676" cy="3028580"/>
          </a:xfrm>
        </p:grpSpPr>
        <p:sp>
          <p:nvSpPr>
            <p:cNvPr id="13" name="TextBox 12"/>
            <p:cNvSpPr txBox="1"/>
            <p:nvPr userDrawn="1"/>
          </p:nvSpPr>
          <p:spPr>
            <a:xfrm>
              <a:off x="-1747838" y="44624"/>
              <a:ext cx="1657350" cy="692150"/>
            </a:xfrm>
            <a:prstGeom prst="rect">
              <a:avLst/>
            </a:prstGeom>
            <a:noFill/>
          </p:spPr>
          <p:txBody>
            <a:bodyPr lIns="0" tIns="0" rIns="0" bIns="0">
              <a:spAutoFit/>
            </a:bodyPr>
            <a:lstStyle/>
            <a:p>
              <a:pPr algn="r">
                <a:spcBef>
                  <a:spcPts val="600"/>
                </a:spcBef>
                <a:defRPr/>
              </a:pPr>
              <a:r>
                <a:rPr lang="en-GB" sz="1000" b="1" noProof="1">
                  <a:solidFill>
                    <a:schemeClr val="tx1"/>
                  </a:solidFill>
                  <a:latin typeface="+mn-lt"/>
                </a:rPr>
                <a:t>Vælg layout</a:t>
              </a:r>
              <a:br>
                <a:rPr lang="en-GB" sz="1000" b="1" noProof="1">
                  <a:solidFill>
                    <a:schemeClr val="tx1"/>
                  </a:solidFill>
                  <a:latin typeface="+mn-lt"/>
                </a:rPr>
              </a:br>
              <a:r>
                <a:rPr lang="en-GB" sz="1000" b="1" noProof="1">
                  <a:solidFill>
                    <a:schemeClr val="tx1"/>
                  </a:solidFill>
                  <a:latin typeface="+mn-lt"/>
                </a:rPr>
                <a:t>1. </a:t>
              </a:r>
              <a:r>
                <a:rPr lang="en-GB" sz="1000" noProof="1">
                  <a:solidFill>
                    <a:schemeClr val="tx1"/>
                  </a:solidFill>
                  <a:latin typeface="+mn-lt"/>
                </a:rPr>
                <a:t>Højre-klik uden for dit slide </a:t>
              </a:r>
            </a:p>
            <a:p>
              <a:pPr algn="r">
                <a:spcBef>
                  <a:spcPts val="600"/>
                </a:spcBef>
                <a:defRPr/>
              </a:pPr>
              <a:r>
                <a:rPr lang="en-GB" sz="1000" b="1" noProof="1">
                  <a:solidFill>
                    <a:schemeClr val="tx1"/>
                  </a:solidFill>
                  <a:latin typeface="+mn-lt"/>
                </a:rPr>
                <a:t>2. </a:t>
              </a:r>
              <a:r>
                <a:rPr lang="en-GB" sz="1000" noProof="1">
                  <a:solidFill>
                    <a:schemeClr val="tx1"/>
                  </a:solidFill>
                  <a:latin typeface="+mn-lt"/>
                </a:rPr>
                <a:t>Vælg et passende layout fra “drop ned” menuen</a:t>
              </a:r>
            </a:p>
          </p:txBody>
        </p:sp>
        <p:pic>
          <p:nvPicPr>
            <p:cNvPr id="1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12050" y="783195"/>
              <a:ext cx="3642676" cy="229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6" name="Rectangle 5"/>
          <p:cNvSpPr>
            <a:spLocks noChangeArrowheads="1"/>
          </p:cNvSpPr>
          <p:nvPr userDrawn="1"/>
        </p:nvSpPr>
        <p:spPr bwMode="auto">
          <a:xfrm>
            <a:off x="7835900" y="1296000"/>
            <a:ext cx="1308100" cy="18000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7" name="Rectangle 6"/>
          <p:cNvSpPr>
            <a:spLocks noChangeArrowheads="1"/>
          </p:cNvSpPr>
          <p:nvPr userDrawn="1"/>
        </p:nvSpPr>
        <p:spPr bwMode="auto">
          <a:xfrm>
            <a:off x="5221287" y="1296000"/>
            <a:ext cx="2614613" cy="180000"/>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8" name="Rectangle 7"/>
          <p:cNvSpPr>
            <a:spLocks noChangeArrowheads="1"/>
          </p:cNvSpPr>
          <p:nvPr userDrawn="1"/>
        </p:nvSpPr>
        <p:spPr bwMode="auto">
          <a:xfrm>
            <a:off x="-7938" y="1296000"/>
            <a:ext cx="5229225" cy="180000"/>
          </a:xfrm>
          <a:prstGeom prst="rect">
            <a:avLst/>
          </a:prstGeom>
          <a:solidFill>
            <a:srgbClr val="297BB7"/>
          </a:solidFill>
          <a:ln>
            <a:noFill/>
          </a:ln>
        </p:spPr>
        <p:txBody>
          <a:bodyPr vert="horz" wrap="square" lIns="91440" tIns="45720" rIns="91440" bIns="45720" numCol="1" anchor="t" anchorCtr="0" compatLnSpc="1">
            <a:prstTxWarp prst="textNoShape">
              <a:avLst/>
            </a:prstTxWarp>
          </a:bodyPr>
          <a:lstStyle/>
          <a:p>
            <a:endParaRPr lang="da-DK" noProof="0"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38" y="12807"/>
            <a:ext cx="2043961" cy="974288"/>
          </a:xfrm>
          <a:prstGeom prst="rect">
            <a:avLst/>
          </a:prstGeom>
        </p:spPr>
      </p:pic>
    </p:spTree>
    <p:extLst>
      <p:ext uri="{BB962C8B-B14F-4D97-AF65-F5344CB8AC3E}">
        <p14:creationId xmlns:p14="http://schemas.microsoft.com/office/powerpoint/2010/main" val="25305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arvet forside m. stor tekst">
    <p:spTree>
      <p:nvGrpSpPr>
        <p:cNvPr id="1" name=""/>
        <p:cNvGrpSpPr/>
        <p:nvPr/>
      </p:nvGrpSpPr>
      <p:grpSpPr>
        <a:xfrm>
          <a:off x="0" y="0"/>
          <a:ext cx="0" cy="0"/>
          <a:chOff x="0" y="0"/>
          <a:chExt cx="0" cy="0"/>
        </a:xfrm>
      </p:grpSpPr>
      <p:sp>
        <p:nvSpPr>
          <p:cNvPr id="4" name="Rektangel 3"/>
          <p:cNvSpPr/>
          <p:nvPr userDrawn="1"/>
        </p:nvSpPr>
        <p:spPr>
          <a:xfrm>
            <a:off x="0" y="1476000"/>
            <a:ext cx="9144000" cy="5382000"/>
          </a:xfrm>
          <a:prstGeom prst="rect">
            <a:avLst/>
          </a:prstGeom>
          <a:solidFill>
            <a:srgbClr val="2A7B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600" dirty="0"/>
          </a:p>
        </p:txBody>
      </p:sp>
      <p:sp>
        <p:nvSpPr>
          <p:cNvPr id="3" name="Subtitle 2"/>
          <p:cNvSpPr>
            <a:spLocks noGrp="1"/>
          </p:cNvSpPr>
          <p:nvPr>
            <p:ph type="subTitle" idx="1" hasCustomPrompt="1"/>
          </p:nvPr>
        </p:nvSpPr>
        <p:spPr>
          <a:xfrm>
            <a:off x="288000" y="5274000"/>
            <a:ext cx="8352000" cy="594000"/>
          </a:xfrm>
        </p:spPr>
        <p:txBody>
          <a:bodyPr>
            <a:normAutofit/>
          </a:bodyPr>
          <a:lstStyle>
            <a:lvl1pPr marL="0" indent="0" algn="l">
              <a:lnSpc>
                <a:spcPct val="91000"/>
              </a:lnSpc>
              <a:spcBef>
                <a:spcPts val="0"/>
              </a:spcBef>
              <a:buNone/>
              <a:defRPr sz="1600" b="0"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Tekst i </a:t>
            </a:r>
            <a:r>
              <a:rPr lang="da-DK" noProof="0" dirty="0" err="1"/>
              <a:t>maks</a:t>
            </a:r>
            <a:r>
              <a:rPr lang="da-DK" noProof="0" dirty="0"/>
              <a:t> 2 linjer</a:t>
            </a:r>
          </a:p>
        </p:txBody>
      </p:sp>
      <p:sp>
        <p:nvSpPr>
          <p:cNvPr id="21" name="Text Placeholder 20"/>
          <p:cNvSpPr>
            <a:spLocks noGrp="1"/>
          </p:cNvSpPr>
          <p:nvPr>
            <p:ph type="body" sz="quarter" idx="14"/>
          </p:nvPr>
        </p:nvSpPr>
        <p:spPr>
          <a:xfrm>
            <a:off x="287999" y="3950849"/>
            <a:ext cx="8352000" cy="1227600"/>
          </a:xfrm>
        </p:spPr>
        <p:txBody>
          <a:bodyPr anchor="b" anchorCtr="0">
            <a:noAutofit/>
          </a:bodyPr>
          <a:lstStyle>
            <a:lvl1pPr marL="0" indent="0">
              <a:lnSpc>
                <a:spcPts val="4500"/>
              </a:lnSpc>
              <a:spcBef>
                <a:spcPts val="0"/>
              </a:spcBef>
              <a:buNone/>
              <a:defRPr sz="4500" cap="none" baseline="0">
                <a:solidFill>
                  <a:schemeClr val="bg1"/>
                </a:solidFill>
                <a:latin typeface="+mj-lt"/>
              </a:defRPr>
            </a:lvl1pPr>
          </a:lstStyle>
          <a:p>
            <a:pPr lvl="0"/>
            <a:r>
              <a:rPr lang="da-DK"/>
              <a:t>Klik for at redigere i master</a:t>
            </a:r>
          </a:p>
        </p:txBody>
      </p:sp>
      <p:grpSp>
        <p:nvGrpSpPr>
          <p:cNvPr id="12" name="Group 11"/>
          <p:cNvGrpSpPr/>
          <p:nvPr userDrawn="1"/>
        </p:nvGrpSpPr>
        <p:grpSpPr>
          <a:xfrm>
            <a:off x="-3712050" y="44624"/>
            <a:ext cx="3642676" cy="3028580"/>
            <a:chOff x="-3712050" y="44624"/>
            <a:chExt cx="3642676" cy="3028580"/>
          </a:xfrm>
        </p:grpSpPr>
        <p:sp>
          <p:nvSpPr>
            <p:cNvPr id="13" name="TextBox 12"/>
            <p:cNvSpPr txBox="1"/>
            <p:nvPr userDrawn="1"/>
          </p:nvSpPr>
          <p:spPr>
            <a:xfrm>
              <a:off x="-1747838" y="44624"/>
              <a:ext cx="1657350" cy="692150"/>
            </a:xfrm>
            <a:prstGeom prst="rect">
              <a:avLst/>
            </a:prstGeom>
            <a:noFill/>
          </p:spPr>
          <p:txBody>
            <a:bodyPr lIns="0" tIns="0" rIns="0" bIns="0">
              <a:spAutoFit/>
            </a:bodyPr>
            <a:lstStyle/>
            <a:p>
              <a:pPr algn="r">
                <a:spcBef>
                  <a:spcPts val="600"/>
                </a:spcBef>
                <a:defRPr/>
              </a:pPr>
              <a:r>
                <a:rPr lang="en-GB" sz="1000" b="1" noProof="1">
                  <a:solidFill>
                    <a:schemeClr val="tx1"/>
                  </a:solidFill>
                  <a:latin typeface="+mn-lt"/>
                </a:rPr>
                <a:t>Vælg layout</a:t>
              </a:r>
              <a:br>
                <a:rPr lang="en-GB" sz="1000" b="1" noProof="1">
                  <a:solidFill>
                    <a:schemeClr val="tx1"/>
                  </a:solidFill>
                  <a:latin typeface="+mn-lt"/>
                </a:rPr>
              </a:br>
              <a:r>
                <a:rPr lang="en-GB" sz="1000" b="1" noProof="1">
                  <a:solidFill>
                    <a:schemeClr val="tx1"/>
                  </a:solidFill>
                  <a:latin typeface="+mn-lt"/>
                </a:rPr>
                <a:t>1. </a:t>
              </a:r>
              <a:r>
                <a:rPr lang="en-GB" sz="1000" noProof="1">
                  <a:solidFill>
                    <a:schemeClr val="tx1"/>
                  </a:solidFill>
                  <a:latin typeface="+mn-lt"/>
                </a:rPr>
                <a:t>Højre-klik uden for dit slide </a:t>
              </a:r>
            </a:p>
            <a:p>
              <a:pPr algn="r">
                <a:spcBef>
                  <a:spcPts val="600"/>
                </a:spcBef>
                <a:defRPr/>
              </a:pPr>
              <a:r>
                <a:rPr lang="en-GB" sz="1000" b="1" noProof="1">
                  <a:solidFill>
                    <a:schemeClr val="tx1"/>
                  </a:solidFill>
                  <a:latin typeface="+mn-lt"/>
                </a:rPr>
                <a:t>2. </a:t>
              </a:r>
              <a:r>
                <a:rPr lang="en-GB" sz="1000" noProof="1">
                  <a:solidFill>
                    <a:schemeClr val="tx1"/>
                  </a:solidFill>
                  <a:latin typeface="+mn-lt"/>
                </a:rPr>
                <a:t>Vælg et passende layout fra “drop ned” menuen</a:t>
              </a:r>
            </a:p>
          </p:txBody>
        </p:sp>
        <p:pic>
          <p:nvPicPr>
            <p:cNvPr id="1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12050" y="783195"/>
              <a:ext cx="3642676" cy="229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3" name="Picture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38" y="12807"/>
            <a:ext cx="2043961" cy="974288"/>
          </a:xfrm>
          <a:prstGeom prst="rect">
            <a:avLst/>
          </a:prstGeom>
        </p:spPr>
      </p:pic>
      <p:sp>
        <p:nvSpPr>
          <p:cNvPr id="25" name="Rectangle 5"/>
          <p:cNvSpPr>
            <a:spLocks noChangeArrowheads="1"/>
          </p:cNvSpPr>
          <p:nvPr userDrawn="1"/>
        </p:nvSpPr>
        <p:spPr bwMode="auto">
          <a:xfrm>
            <a:off x="7835900" y="1296000"/>
            <a:ext cx="1308100" cy="18000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6" name="Rectangle 6"/>
          <p:cNvSpPr>
            <a:spLocks noChangeArrowheads="1"/>
          </p:cNvSpPr>
          <p:nvPr userDrawn="1"/>
        </p:nvSpPr>
        <p:spPr bwMode="auto">
          <a:xfrm>
            <a:off x="5221287" y="1296000"/>
            <a:ext cx="2614613" cy="180000"/>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7" name="Rectangle 7"/>
          <p:cNvSpPr>
            <a:spLocks noChangeArrowheads="1"/>
          </p:cNvSpPr>
          <p:nvPr userDrawn="1"/>
        </p:nvSpPr>
        <p:spPr bwMode="auto">
          <a:xfrm>
            <a:off x="-7938" y="1296000"/>
            <a:ext cx="5229225" cy="180000"/>
          </a:xfrm>
          <a:prstGeom prst="rect">
            <a:avLst/>
          </a:prstGeom>
          <a:solidFill>
            <a:srgbClr val="297BB7"/>
          </a:solidFill>
          <a:ln>
            <a:noFill/>
          </a:ln>
        </p:spPr>
        <p:txBody>
          <a:bodyPr vert="horz" wrap="square" lIns="91440" tIns="45720" rIns="91440" bIns="45720" numCol="1" anchor="t" anchorCtr="0" compatLnSpc="1">
            <a:prstTxWarp prst="textNoShape">
              <a:avLst/>
            </a:prstTxWarp>
          </a:bodyPr>
          <a:lstStyle/>
          <a:p>
            <a:endParaRPr lang="da-DK" noProof="0" dirty="0"/>
          </a:p>
        </p:txBody>
      </p:sp>
    </p:spTree>
    <p:extLst>
      <p:ext uri="{BB962C8B-B14F-4D97-AF65-F5344CB8AC3E}">
        <p14:creationId xmlns:p14="http://schemas.microsoft.com/office/powerpoint/2010/main" val="166098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Hvid forside">
    <p:spTree>
      <p:nvGrpSpPr>
        <p:cNvPr id="1" name=""/>
        <p:cNvGrpSpPr/>
        <p:nvPr/>
      </p:nvGrpSpPr>
      <p:grpSpPr>
        <a:xfrm>
          <a:off x="0" y="0"/>
          <a:ext cx="0" cy="0"/>
          <a:chOff x="0" y="0"/>
          <a:chExt cx="0" cy="0"/>
        </a:xfrm>
      </p:grpSpPr>
      <p:sp>
        <p:nvSpPr>
          <p:cNvPr id="22" name="Rektangel 21"/>
          <p:cNvSpPr/>
          <p:nvPr userDrawn="1"/>
        </p:nvSpPr>
        <p:spPr>
          <a:xfrm>
            <a:off x="0" y="1476000"/>
            <a:ext cx="9144000" cy="538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600" dirty="0"/>
          </a:p>
        </p:txBody>
      </p:sp>
      <p:sp>
        <p:nvSpPr>
          <p:cNvPr id="3" name="Subtitle 2"/>
          <p:cNvSpPr>
            <a:spLocks noGrp="1"/>
          </p:cNvSpPr>
          <p:nvPr>
            <p:ph type="subTitle" idx="1" hasCustomPrompt="1"/>
          </p:nvPr>
        </p:nvSpPr>
        <p:spPr>
          <a:xfrm>
            <a:off x="288000" y="5292000"/>
            <a:ext cx="8352000" cy="594000"/>
          </a:xfrm>
        </p:spPr>
        <p:txBody>
          <a:bodyPr>
            <a:noAutofit/>
          </a:bodyPr>
          <a:lstStyle>
            <a:lvl1pPr marL="0" indent="0" algn="l">
              <a:lnSpc>
                <a:spcPct val="91000"/>
              </a:lnSpc>
              <a:spcBef>
                <a:spcPts val="0"/>
              </a:spcBef>
              <a:buNone/>
              <a:defRPr sz="1600" b="1" cap="none" baseline="0">
                <a:solidFill>
                  <a:srgbClr val="297BB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Tekst i </a:t>
            </a:r>
            <a:r>
              <a:rPr lang="da-DK" noProof="0" dirty="0" err="1"/>
              <a:t>maks</a:t>
            </a:r>
            <a:r>
              <a:rPr lang="da-DK" noProof="0" dirty="0"/>
              <a:t> 2 linjer</a:t>
            </a:r>
          </a:p>
        </p:txBody>
      </p:sp>
      <p:sp>
        <p:nvSpPr>
          <p:cNvPr id="21" name="Text Placeholder 20"/>
          <p:cNvSpPr>
            <a:spLocks noGrp="1"/>
          </p:cNvSpPr>
          <p:nvPr>
            <p:ph type="body" sz="quarter" idx="14"/>
          </p:nvPr>
        </p:nvSpPr>
        <p:spPr>
          <a:xfrm>
            <a:off x="288000" y="3952799"/>
            <a:ext cx="8352000" cy="1227600"/>
          </a:xfrm>
        </p:spPr>
        <p:txBody>
          <a:bodyPr anchor="b" anchorCtr="0">
            <a:noAutofit/>
          </a:bodyPr>
          <a:lstStyle>
            <a:lvl1pPr marL="0" indent="0">
              <a:lnSpc>
                <a:spcPts val="4500"/>
              </a:lnSpc>
              <a:buNone/>
              <a:defRPr sz="4500" cap="none" baseline="0">
                <a:solidFill>
                  <a:srgbClr val="297BB7"/>
                </a:solidFill>
                <a:latin typeface="+mj-lt"/>
              </a:defRPr>
            </a:lvl1pPr>
          </a:lstStyle>
          <a:p>
            <a:pPr lvl="0"/>
            <a:r>
              <a:rPr lang="da-DK" dirty="0"/>
              <a:t>Klik for at redigere i master</a:t>
            </a:r>
          </a:p>
        </p:txBody>
      </p:sp>
      <p:grpSp>
        <p:nvGrpSpPr>
          <p:cNvPr id="12" name="Group 11"/>
          <p:cNvGrpSpPr/>
          <p:nvPr userDrawn="1"/>
        </p:nvGrpSpPr>
        <p:grpSpPr>
          <a:xfrm>
            <a:off x="-3712050" y="44624"/>
            <a:ext cx="3642676" cy="3028580"/>
            <a:chOff x="-3712050" y="44624"/>
            <a:chExt cx="3642676" cy="3028580"/>
          </a:xfrm>
        </p:grpSpPr>
        <p:sp>
          <p:nvSpPr>
            <p:cNvPr id="13" name="TextBox 12"/>
            <p:cNvSpPr txBox="1"/>
            <p:nvPr userDrawn="1"/>
          </p:nvSpPr>
          <p:spPr>
            <a:xfrm>
              <a:off x="-1747838" y="44624"/>
              <a:ext cx="1657350" cy="692150"/>
            </a:xfrm>
            <a:prstGeom prst="rect">
              <a:avLst/>
            </a:prstGeom>
            <a:noFill/>
          </p:spPr>
          <p:txBody>
            <a:bodyPr lIns="0" tIns="0" rIns="0" bIns="0">
              <a:spAutoFit/>
            </a:bodyPr>
            <a:lstStyle/>
            <a:p>
              <a:pPr algn="r">
                <a:spcBef>
                  <a:spcPts val="600"/>
                </a:spcBef>
                <a:defRPr/>
              </a:pPr>
              <a:r>
                <a:rPr lang="en-GB" sz="1000" b="1" noProof="1">
                  <a:solidFill>
                    <a:schemeClr val="tx1"/>
                  </a:solidFill>
                  <a:latin typeface="+mn-lt"/>
                </a:rPr>
                <a:t>Vælg layout</a:t>
              </a:r>
              <a:br>
                <a:rPr lang="en-GB" sz="1000" b="1" noProof="1">
                  <a:solidFill>
                    <a:schemeClr val="tx1"/>
                  </a:solidFill>
                  <a:latin typeface="+mn-lt"/>
                </a:rPr>
              </a:br>
              <a:r>
                <a:rPr lang="en-GB" sz="1000" b="1" noProof="1">
                  <a:solidFill>
                    <a:schemeClr val="tx1"/>
                  </a:solidFill>
                  <a:latin typeface="+mn-lt"/>
                </a:rPr>
                <a:t>1. </a:t>
              </a:r>
              <a:r>
                <a:rPr lang="en-GB" sz="1000" noProof="1">
                  <a:solidFill>
                    <a:schemeClr val="tx1"/>
                  </a:solidFill>
                  <a:latin typeface="+mn-lt"/>
                </a:rPr>
                <a:t>Højre-klik uden for dit slide </a:t>
              </a:r>
            </a:p>
            <a:p>
              <a:pPr algn="r">
                <a:spcBef>
                  <a:spcPts val="600"/>
                </a:spcBef>
                <a:defRPr/>
              </a:pPr>
              <a:r>
                <a:rPr lang="en-GB" sz="1000" b="1" noProof="1">
                  <a:solidFill>
                    <a:schemeClr val="tx1"/>
                  </a:solidFill>
                  <a:latin typeface="+mn-lt"/>
                </a:rPr>
                <a:t>2. </a:t>
              </a:r>
              <a:r>
                <a:rPr lang="en-GB" sz="1000" noProof="1">
                  <a:solidFill>
                    <a:schemeClr val="tx1"/>
                  </a:solidFill>
                  <a:latin typeface="+mn-lt"/>
                </a:rPr>
                <a:t>Vælg et passende layout fra “drop ned” menuen</a:t>
              </a:r>
            </a:p>
          </p:txBody>
        </p:sp>
        <p:pic>
          <p:nvPicPr>
            <p:cNvPr id="1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12050" y="783195"/>
              <a:ext cx="3642676" cy="229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3" name="Billed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513" y="6461035"/>
            <a:ext cx="1453881" cy="244933"/>
          </a:xfrm>
          <a:prstGeom prst="rect">
            <a:avLst/>
          </a:prstGeom>
        </p:spPr>
      </p:pic>
      <p:pic>
        <p:nvPicPr>
          <p:cNvPr id="24" name="Picture 2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38" y="12807"/>
            <a:ext cx="2043961" cy="974288"/>
          </a:xfrm>
          <a:prstGeom prst="rect">
            <a:avLst/>
          </a:prstGeom>
        </p:spPr>
      </p:pic>
      <p:sp>
        <p:nvSpPr>
          <p:cNvPr id="26" name="Rectangle 5"/>
          <p:cNvSpPr>
            <a:spLocks noChangeArrowheads="1"/>
          </p:cNvSpPr>
          <p:nvPr userDrawn="1"/>
        </p:nvSpPr>
        <p:spPr bwMode="auto">
          <a:xfrm>
            <a:off x="7835900" y="1296000"/>
            <a:ext cx="1308100" cy="18000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7" name="Rectangle 6"/>
          <p:cNvSpPr>
            <a:spLocks noChangeArrowheads="1"/>
          </p:cNvSpPr>
          <p:nvPr userDrawn="1"/>
        </p:nvSpPr>
        <p:spPr bwMode="auto">
          <a:xfrm>
            <a:off x="5221287" y="1296000"/>
            <a:ext cx="2614613" cy="180000"/>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8" name="Rectangle 7"/>
          <p:cNvSpPr>
            <a:spLocks noChangeArrowheads="1"/>
          </p:cNvSpPr>
          <p:nvPr userDrawn="1"/>
        </p:nvSpPr>
        <p:spPr bwMode="auto">
          <a:xfrm>
            <a:off x="-7938" y="1296000"/>
            <a:ext cx="5229225" cy="180000"/>
          </a:xfrm>
          <a:prstGeom prst="rect">
            <a:avLst/>
          </a:prstGeom>
          <a:solidFill>
            <a:srgbClr val="297BB7"/>
          </a:solidFill>
          <a:ln>
            <a:noFill/>
          </a:ln>
        </p:spPr>
        <p:txBody>
          <a:bodyPr vert="horz" wrap="square" lIns="91440" tIns="45720" rIns="91440" bIns="45720" numCol="1" anchor="t" anchorCtr="0" compatLnSpc="1">
            <a:prstTxWarp prst="textNoShape">
              <a:avLst/>
            </a:prstTxWarp>
          </a:bodyPr>
          <a:lstStyle/>
          <a:p>
            <a:endParaRPr lang="da-DK" noProof="0" dirty="0"/>
          </a:p>
        </p:txBody>
      </p:sp>
    </p:spTree>
    <p:extLst>
      <p:ext uri="{BB962C8B-B14F-4D97-AF65-F5344CB8AC3E}">
        <p14:creationId xmlns:p14="http://schemas.microsoft.com/office/powerpoint/2010/main" val="257370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Hvid forside m. stor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 y="1476000"/>
            <a:ext cx="9144001" cy="5382000"/>
          </a:xfrm>
          <a:solidFill>
            <a:schemeClr val="bg1"/>
          </a:solidFill>
        </p:spPr>
        <p:txBody>
          <a:bodyPr lIns="763200" tIns="1234800" rIns="360000" bIns="0" anchor="t" anchorCtr="0">
            <a:noAutofit/>
          </a:bodyPr>
          <a:lstStyle>
            <a:lvl1pPr>
              <a:lnSpc>
                <a:spcPct val="100000"/>
              </a:lnSpc>
              <a:defRPr sz="9500" cap="none" baseline="0">
                <a:solidFill>
                  <a:srgbClr val="297BB7"/>
                </a:solidFill>
              </a:defRPr>
            </a:lvl1pPr>
          </a:lstStyle>
          <a:p>
            <a:r>
              <a:rPr lang="da-DK" noProof="0" dirty="0"/>
              <a:t>Tekst</a:t>
            </a:r>
          </a:p>
        </p:txBody>
      </p:sp>
      <p:grpSp>
        <p:nvGrpSpPr>
          <p:cNvPr id="12" name="Group 11"/>
          <p:cNvGrpSpPr/>
          <p:nvPr userDrawn="1"/>
        </p:nvGrpSpPr>
        <p:grpSpPr>
          <a:xfrm>
            <a:off x="-3712050" y="44624"/>
            <a:ext cx="3642676" cy="3028580"/>
            <a:chOff x="-3712050" y="44624"/>
            <a:chExt cx="3642676" cy="3028580"/>
          </a:xfrm>
        </p:grpSpPr>
        <p:sp>
          <p:nvSpPr>
            <p:cNvPr id="13" name="TextBox 12"/>
            <p:cNvSpPr txBox="1"/>
            <p:nvPr userDrawn="1"/>
          </p:nvSpPr>
          <p:spPr>
            <a:xfrm>
              <a:off x="-1747838" y="44624"/>
              <a:ext cx="1657350" cy="692150"/>
            </a:xfrm>
            <a:prstGeom prst="rect">
              <a:avLst/>
            </a:prstGeom>
            <a:noFill/>
          </p:spPr>
          <p:txBody>
            <a:bodyPr lIns="0" tIns="0" rIns="0" bIns="0">
              <a:spAutoFit/>
            </a:bodyPr>
            <a:lstStyle/>
            <a:p>
              <a:pPr algn="r">
                <a:spcBef>
                  <a:spcPts val="600"/>
                </a:spcBef>
                <a:defRPr/>
              </a:pPr>
              <a:r>
                <a:rPr lang="en-GB" sz="1000" b="1" noProof="1">
                  <a:solidFill>
                    <a:schemeClr val="tx1"/>
                  </a:solidFill>
                  <a:latin typeface="+mn-lt"/>
                </a:rPr>
                <a:t>Vælg layout</a:t>
              </a:r>
              <a:br>
                <a:rPr lang="en-GB" sz="1000" b="1" noProof="1">
                  <a:solidFill>
                    <a:schemeClr val="tx1"/>
                  </a:solidFill>
                  <a:latin typeface="+mn-lt"/>
                </a:rPr>
              </a:br>
              <a:r>
                <a:rPr lang="en-GB" sz="1000" b="1" noProof="1">
                  <a:solidFill>
                    <a:schemeClr val="tx1"/>
                  </a:solidFill>
                  <a:latin typeface="+mn-lt"/>
                </a:rPr>
                <a:t>1. </a:t>
              </a:r>
              <a:r>
                <a:rPr lang="en-GB" sz="1000" noProof="1">
                  <a:solidFill>
                    <a:schemeClr val="tx1"/>
                  </a:solidFill>
                  <a:latin typeface="+mn-lt"/>
                </a:rPr>
                <a:t>Højre-klik uden for dit slide </a:t>
              </a:r>
            </a:p>
            <a:p>
              <a:pPr algn="r">
                <a:spcBef>
                  <a:spcPts val="600"/>
                </a:spcBef>
                <a:defRPr/>
              </a:pPr>
              <a:r>
                <a:rPr lang="en-GB" sz="1000" b="1" noProof="1">
                  <a:solidFill>
                    <a:schemeClr val="tx1"/>
                  </a:solidFill>
                  <a:latin typeface="+mn-lt"/>
                </a:rPr>
                <a:t>2. </a:t>
              </a:r>
              <a:r>
                <a:rPr lang="en-GB" sz="1000" noProof="1">
                  <a:solidFill>
                    <a:schemeClr val="tx1"/>
                  </a:solidFill>
                  <a:latin typeface="+mn-lt"/>
                </a:rPr>
                <a:t>Vælg et passende layout fra “drop ned” menuen</a:t>
              </a:r>
            </a:p>
          </p:txBody>
        </p:sp>
        <p:pic>
          <p:nvPicPr>
            <p:cNvPr id="1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12050" y="783195"/>
              <a:ext cx="3642676" cy="229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38" y="12807"/>
            <a:ext cx="2043961" cy="974288"/>
          </a:xfrm>
          <a:prstGeom prst="rect">
            <a:avLst/>
          </a:prstGeom>
        </p:spPr>
      </p:pic>
      <p:sp>
        <p:nvSpPr>
          <p:cNvPr id="21" name="Rectangle 5"/>
          <p:cNvSpPr>
            <a:spLocks noChangeArrowheads="1"/>
          </p:cNvSpPr>
          <p:nvPr userDrawn="1"/>
        </p:nvSpPr>
        <p:spPr bwMode="auto">
          <a:xfrm>
            <a:off x="7835900" y="1296000"/>
            <a:ext cx="1308100" cy="18000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2" name="Rectangle 6"/>
          <p:cNvSpPr>
            <a:spLocks noChangeArrowheads="1"/>
          </p:cNvSpPr>
          <p:nvPr userDrawn="1"/>
        </p:nvSpPr>
        <p:spPr bwMode="auto">
          <a:xfrm>
            <a:off x="5221287" y="1296000"/>
            <a:ext cx="2614613" cy="180000"/>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da-DK" noProof="0" dirty="0"/>
          </a:p>
        </p:txBody>
      </p:sp>
      <p:sp>
        <p:nvSpPr>
          <p:cNvPr id="23" name="Rectangle 7"/>
          <p:cNvSpPr>
            <a:spLocks noChangeArrowheads="1"/>
          </p:cNvSpPr>
          <p:nvPr userDrawn="1"/>
        </p:nvSpPr>
        <p:spPr bwMode="auto">
          <a:xfrm>
            <a:off x="-7938" y="1296000"/>
            <a:ext cx="5229225" cy="180000"/>
          </a:xfrm>
          <a:prstGeom prst="rect">
            <a:avLst/>
          </a:prstGeom>
          <a:solidFill>
            <a:srgbClr val="297BB7"/>
          </a:solidFill>
          <a:ln>
            <a:noFill/>
          </a:ln>
        </p:spPr>
        <p:txBody>
          <a:bodyPr vert="horz" wrap="square" lIns="91440" tIns="45720" rIns="91440" bIns="45720" numCol="1" anchor="t" anchorCtr="0" compatLnSpc="1">
            <a:prstTxWarp prst="textNoShape">
              <a:avLst/>
            </a:prstTxWarp>
          </a:bodyPr>
          <a:lstStyle/>
          <a:p>
            <a:endParaRPr lang="da-DK" noProof="0" dirty="0"/>
          </a:p>
        </p:txBody>
      </p:sp>
    </p:spTree>
    <p:extLst>
      <p:ext uri="{BB962C8B-B14F-4D97-AF65-F5344CB8AC3E}">
        <p14:creationId xmlns:p14="http://schemas.microsoft.com/office/powerpoint/2010/main" val="4134318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000" y="971632"/>
            <a:ext cx="7559838" cy="1197228"/>
          </a:xfrm>
          <a:prstGeom prst="rect">
            <a:avLst/>
          </a:prstGeom>
        </p:spPr>
        <p:txBody>
          <a:bodyPr vert="horz" lIns="0" tIns="0" rIns="0" bIns="0" rtlCol="0" anchor="t" anchorCtr="0">
            <a:noAutofit/>
          </a:bodyPr>
          <a:lstStyle/>
          <a:p>
            <a:r>
              <a:rPr lang="da-DK" noProof="0"/>
              <a:t>Klik for at redigere i master</a:t>
            </a:r>
            <a:endParaRPr lang="da-DK" noProof="0" dirty="0"/>
          </a:p>
        </p:txBody>
      </p:sp>
      <p:sp>
        <p:nvSpPr>
          <p:cNvPr id="3" name="Text Placeholder 2"/>
          <p:cNvSpPr>
            <a:spLocks noGrp="1"/>
          </p:cNvSpPr>
          <p:nvPr>
            <p:ph type="body" idx="1"/>
          </p:nvPr>
        </p:nvSpPr>
        <p:spPr>
          <a:xfrm>
            <a:off x="792000" y="2520000"/>
            <a:ext cx="7559838" cy="3240001"/>
          </a:xfrm>
          <a:prstGeom prst="rect">
            <a:avLst/>
          </a:prstGeom>
        </p:spPr>
        <p:txBody>
          <a:bodyPr vert="horz" lIns="0" tIns="0" rIns="0" bIns="0" rtlCol="0">
            <a:normAutofit/>
          </a:body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 Placeholder 3"/>
          <p:cNvSpPr>
            <a:spLocks noGrp="1"/>
          </p:cNvSpPr>
          <p:nvPr>
            <p:ph type="dt" sz="half" idx="2"/>
          </p:nvPr>
        </p:nvSpPr>
        <p:spPr>
          <a:xfrm>
            <a:off x="5219175" y="6438900"/>
            <a:ext cx="2133600" cy="231773"/>
          </a:xfrm>
          <a:prstGeom prst="rect">
            <a:avLst/>
          </a:prstGeom>
        </p:spPr>
        <p:txBody>
          <a:bodyPr vert="horz" lIns="0" tIns="0" rIns="0" bIns="0" rtlCol="0" anchor="b" anchorCtr="0"/>
          <a:lstStyle>
            <a:lvl1pPr algn="l">
              <a:defRPr sz="900" b="1">
                <a:solidFill>
                  <a:srgbClr val="A5A5A5"/>
                </a:solidFill>
              </a:defRPr>
            </a:lvl1pPr>
          </a:lstStyle>
          <a:p>
            <a:endParaRPr lang="da-DK" noProof="0"/>
          </a:p>
        </p:txBody>
      </p:sp>
      <p:sp>
        <p:nvSpPr>
          <p:cNvPr id="5" name="Footer Placeholder 4"/>
          <p:cNvSpPr>
            <a:spLocks noGrp="1"/>
          </p:cNvSpPr>
          <p:nvPr>
            <p:ph type="ftr" sz="quarter" idx="3"/>
          </p:nvPr>
        </p:nvSpPr>
        <p:spPr>
          <a:xfrm>
            <a:off x="798271" y="6438900"/>
            <a:ext cx="3986794" cy="231773"/>
          </a:xfrm>
          <a:prstGeom prst="rect">
            <a:avLst/>
          </a:prstGeom>
        </p:spPr>
        <p:txBody>
          <a:bodyPr vert="horz" lIns="0" tIns="0" rIns="0" bIns="0" rtlCol="0" anchor="b" anchorCtr="0"/>
          <a:lstStyle>
            <a:lvl1pPr algn="l">
              <a:defRPr sz="900" b="1">
                <a:solidFill>
                  <a:srgbClr val="A5A5A5"/>
                </a:solidFill>
              </a:defRPr>
            </a:lvl1pPr>
          </a:lstStyle>
          <a:p>
            <a:r>
              <a:rPr lang="da-DK" noProof="0" dirty="0"/>
              <a:t>Titel - Indsættes via </a:t>
            </a:r>
            <a:r>
              <a:rPr lang="da-DK" noProof="0" dirty="0" err="1"/>
              <a:t>Insert</a:t>
            </a:r>
            <a:r>
              <a:rPr lang="da-DK" noProof="0" dirty="0"/>
              <a:t>&gt;Header&amp; </a:t>
            </a:r>
            <a:r>
              <a:rPr lang="da-DK" noProof="0" dirty="0" err="1"/>
              <a:t>Footer</a:t>
            </a:r>
            <a:endParaRPr lang="da-DK" noProof="0" dirty="0"/>
          </a:p>
        </p:txBody>
      </p:sp>
      <p:sp>
        <p:nvSpPr>
          <p:cNvPr id="6" name="Slide Number Placeholder 5"/>
          <p:cNvSpPr>
            <a:spLocks noGrp="1"/>
          </p:cNvSpPr>
          <p:nvPr>
            <p:ph type="sldNum" sz="quarter" idx="4"/>
          </p:nvPr>
        </p:nvSpPr>
        <p:spPr>
          <a:xfrm>
            <a:off x="7352775" y="6438900"/>
            <a:ext cx="495825" cy="231773"/>
          </a:xfrm>
          <a:prstGeom prst="rect">
            <a:avLst/>
          </a:prstGeom>
        </p:spPr>
        <p:txBody>
          <a:bodyPr vert="horz" lIns="0" tIns="0" rIns="0" bIns="0" rtlCol="0" anchor="b" anchorCtr="0"/>
          <a:lstStyle>
            <a:lvl1pPr algn="r">
              <a:defRPr sz="900" b="1">
                <a:solidFill>
                  <a:srgbClr val="A5A5A5"/>
                </a:solidFill>
              </a:defRPr>
            </a:lvl1pPr>
          </a:lstStyle>
          <a:p>
            <a:fld id="{5FA90D83-6E58-40AC-B906-2FE37F1AF38C}" type="slidenum">
              <a:rPr lang="da-DK" smtClean="0"/>
              <a:pPr/>
              <a:t>‹nr.›</a:t>
            </a:fld>
            <a:endParaRPr lang="da-DK" dirty="0"/>
          </a:p>
        </p:txBody>
      </p:sp>
    </p:spTree>
    <p:extLst>
      <p:ext uri="{BB962C8B-B14F-4D97-AF65-F5344CB8AC3E}">
        <p14:creationId xmlns:p14="http://schemas.microsoft.com/office/powerpoint/2010/main" val="3365757935"/>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85" r:id="rId4"/>
  </p:sldLayoutIdLst>
  <p:hf hdr="0"/>
  <p:txStyles>
    <p:titleStyle>
      <a:lvl1pPr algn="l" defTabSz="914400" rtl="0" eaLnBrk="1" latinLnBrk="0" hangingPunct="1">
        <a:lnSpc>
          <a:spcPct val="83000"/>
        </a:lnSpc>
        <a:spcBef>
          <a:spcPct val="0"/>
        </a:spcBef>
        <a:buNone/>
        <a:defRPr sz="4500" kern="1200" cap="none" baseline="0">
          <a:solidFill>
            <a:srgbClr val="505050"/>
          </a:solidFill>
          <a:latin typeface="+mj-lt"/>
          <a:ea typeface="+mj-ea"/>
          <a:cs typeface="+mj-cs"/>
        </a:defRPr>
      </a:lvl1pPr>
    </p:titleStyle>
    <p:bodyStyle>
      <a:lvl1pPr marL="250825" indent="-250825" algn="l" defTabSz="914400" rtl="0" eaLnBrk="1" latinLnBrk="0" hangingPunct="1">
        <a:lnSpc>
          <a:spcPct val="91000"/>
        </a:lnSpc>
        <a:spcBef>
          <a:spcPts val="600"/>
        </a:spcBef>
        <a:buClr>
          <a:schemeClr val="tx1"/>
        </a:buClr>
        <a:buFont typeface="Arial" pitchFamily="34" charset="0"/>
        <a:buChar char="•"/>
        <a:defRPr sz="2200" kern="1200" baseline="0">
          <a:solidFill>
            <a:schemeClr val="tx1"/>
          </a:solidFill>
          <a:latin typeface="+mn-lt"/>
          <a:ea typeface="+mn-ea"/>
          <a:cs typeface="+mn-cs"/>
        </a:defRPr>
      </a:lvl1pPr>
      <a:lvl2pPr marL="504000" indent="-252000" algn="l" defTabSz="914400" rtl="0" eaLnBrk="1" latinLnBrk="0" hangingPunct="1">
        <a:lnSpc>
          <a:spcPct val="91000"/>
        </a:lnSpc>
        <a:spcBef>
          <a:spcPts val="400"/>
        </a:spcBef>
        <a:buFont typeface="Arial"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91000"/>
        </a:lnSpc>
        <a:spcBef>
          <a:spcPts val="300"/>
        </a:spcBef>
        <a:buFont typeface="Arial" pitchFamily="34" charset="0"/>
        <a:buChar char="•"/>
        <a:defRPr sz="1800" kern="1200">
          <a:solidFill>
            <a:schemeClr val="tx1"/>
          </a:solidFill>
          <a:latin typeface="+mn-lt"/>
          <a:ea typeface="+mn-ea"/>
          <a:cs typeface="+mn-cs"/>
        </a:defRPr>
      </a:lvl3pPr>
      <a:lvl4pPr marL="1008000" indent="-252000" algn="l" defTabSz="914400" rtl="0" eaLnBrk="1" latinLnBrk="0" hangingPunct="1">
        <a:lnSpc>
          <a:spcPct val="91000"/>
        </a:lnSpc>
        <a:spcBef>
          <a:spcPts val="300"/>
        </a:spcBef>
        <a:buFont typeface="Arial" pitchFamily="34" charset="0"/>
        <a:buChar char="•"/>
        <a:defRPr sz="1600" kern="1200">
          <a:solidFill>
            <a:schemeClr val="tx1"/>
          </a:solidFill>
          <a:latin typeface="+mn-lt"/>
          <a:ea typeface="+mn-ea"/>
          <a:cs typeface="+mn-cs"/>
        </a:defRPr>
      </a:lvl4pPr>
      <a:lvl5pPr marL="1260000" indent="-252000" algn="l" defTabSz="914400" rtl="0" eaLnBrk="1" latinLnBrk="0" hangingPunct="1">
        <a:lnSpc>
          <a:spcPct val="91000"/>
        </a:lnSpc>
        <a:spcBef>
          <a:spcPts val="3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aspx"/><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993" r="23993"/>
          <a:stretch>
            <a:fillRect/>
          </a:stretch>
        </p:blipFill>
        <p:spPr>
          <a:xfrm>
            <a:off x="0" y="1476000"/>
            <a:ext cx="9144000" cy="4247467"/>
          </a:xfrm>
        </p:spPr>
      </p:pic>
      <p:sp>
        <p:nvSpPr>
          <p:cNvPr id="3" name="Titel 2"/>
          <p:cNvSpPr>
            <a:spLocks noGrp="1"/>
          </p:cNvSpPr>
          <p:nvPr>
            <p:ph type="ctrTitle"/>
          </p:nvPr>
        </p:nvSpPr>
        <p:spPr/>
        <p:txBody>
          <a:bodyPr/>
          <a:lstStyle/>
          <a:p>
            <a:r>
              <a:rPr lang="da-DK" sz="3200" b="1" dirty="0">
                <a:effectLst>
                  <a:outerShdw blurRad="38100" dist="38100" dir="2700000" algn="tl">
                    <a:srgbClr val="000000">
                      <a:alpha val="43137"/>
                    </a:srgbClr>
                  </a:outerShdw>
                </a:effectLst>
                <a:latin typeface="Calibri" panose="020F0502020204030204" pitchFamily="34" charset="0"/>
              </a:rPr>
              <a:t>Sikker behandling af personoplysninger og informationsaktiver</a:t>
            </a:r>
            <a:br>
              <a:rPr lang="da-DK" sz="3200" b="1" dirty="0">
                <a:effectLst>
                  <a:outerShdw blurRad="38100" dist="38100" dir="2700000" algn="tl">
                    <a:srgbClr val="000000">
                      <a:alpha val="43137"/>
                    </a:srgbClr>
                  </a:outerShdw>
                </a:effectLst>
                <a:latin typeface="Cambria" panose="02040503050406030204" pitchFamily="18" charset="0"/>
              </a:rPr>
            </a:br>
            <a:endParaRPr lang="da-DK" sz="3200" b="1" dirty="0">
              <a:effectLst>
                <a:outerShdw blurRad="38100" dist="38100" dir="2700000" algn="tl">
                  <a:srgbClr val="000000">
                    <a:alpha val="43137"/>
                  </a:srgbClr>
                </a:outerShdw>
              </a:effectLst>
              <a:latin typeface="Cambria" panose="02040503050406030204" pitchFamily="18" charset="0"/>
            </a:endParaRPr>
          </a:p>
        </p:txBody>
      </p:sp>
      <p:sp>
        <p:nvSpPr>
          <p:cNvPr id="4" name="Undertitel 3"/>
          <p:cNvSpPr>
            <a:spLocks noGrp="1"/>
          </p:cNvSpPr>
          <p:nvPr>
            <p:ph type="subTitle" idx="1"/>
          </p:nvPr>
        </p:nvSpPr>
        <p:spPr>
          <a:xfrm>
            <a:off x="288000" y="5816446"/>
            <a:ext cx="8353176" cy="336001"/>
          </a:xfrm>
        </p:spPr>
        <p:txBody>
          <a:bodyPr/>
          <a:lstStyle/>
          <a:p>
            <a:r>
              <a:rPr lang="da-DK" dirty="0">
                <a:latin typeface="Calibri" panose="020F0502020204030204" pitchFamily="34" charset="0"/>
              </a:rPr>
              <a:t>Version 1.0 – Marts 2017</a:t>
            </a:r>
          </a:p>
        </p:txBody>
      </p:sp>
    </p:spTree>
    <p:extLst>
      <p:ext uri="{BB962C8B-B14F-4D97-AF65-F5344CB8AC3E}">
        <p14:creationId xmlns:p14="http://schemas.microsoft.com/office/powerpoint/2010/main" val="277507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2687018" y="413167"/>
            <a:ext cx="3784049" cy="492443"/>
          </a:xfrm>
          <a:prstGeom prst="rect">
            <a:avLst/>
          </a:prstGeom>
          <a:noFill/>
        </p:spPr>
        <p:txBody>
          <a:bodyPr wrap="none" lIns="0" tIns="0" rIns="0" bIns="0" rtlCol="0" anchor="ctr">
            <a:spAutoFit/>
          </a:bodyPr>
          <a:lstStyle/>
          <a:p>
            <a:r>
              <a:rPr lang="da-DK" sz="3200" b="1" dirty="0">
                <a:latin typeface="Calibri" panose="020F0502020204030204" pitchFamily="34" charset="0"/>
              </a:rPr>
              <a:t>Hardware og software</a:t>
            </a:r>
            <a:endParaRPr lang="da-DK" sz="1600" b="1" dirty="0">
              <a:latin typeface="Calibri" panose="020F0502020204030204" pitchFamily="34" charset="0"/>
            </a:endParaRPr>
          </a:p>
        </p:txBody>
      </p:sp>
      <p:sp>
        <p:nvSpPr>
          <p:cNvPr id="11" name="Tekstboks 10"/>
          <p:cNvSpPr txBox="1"/>
          <p:nvPr/>
        </p:nvSpPr>
        <p:spPr>
          <a:xfrm>
            <a:off x="8414149" y="958382"/>
            <a:ext cx="605935"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10</a:t>
            </a:fld>
            <a:endParaRPr lang="da-DK" sz="1600" dirty="0">
              <a:latin typeface="Calibri" panose="020F0502020204030204" pitchFamily="34" charset="0"/>
            </a:endParaRPr>
          </a:p>
        </p:txBody>
      </p:sp>
      <p:sp>
        <p:nvSpPr>
          <p:cNvPr id="8" name="Rektangel 7"/>
          <p:cNvSpPr/>
          <p:nvPr/>
        </p:nvSpPr>
        <p:spPr>
          <a:xfrm>
            <a:off x="95886" y="1544648"/>
            <a:ext cx="51099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På vandværket gør vi, indenfor vores økonomiske rammer, hvad vi kan for at sikre det it-udstyr, vi alle benytter i vores daglige arbejde. Desværre er det ikke muligt at sikre mod alt, og det er derfor vigtigt, at du hjælper med at mindske risikoen for it-angreb.</a:t>
            </a:r>
          </a:p>
          <a:p>
            <a:endParaRPr lang="da-DK" sz="1600" dirty="0">
              <a:latin typeface="Calibri" panose="020F0502020204030204" pitchFamily="34" charset="0"/>
            </a:endParaRPr>
          </a:p>
          <a:p>
            <a:r>
              <a:rPr lang="da-DK" sz="1600" dirty="0">
                <a:latin typeface="Calibri" panose="020F0502020204030204" pitchFamily="34" charset="0"/>
              </a:rPr>
              <a:t>Eksempelvis er der en høj risiko for overførsel af skadelig software, hvis du tilslutter en usb-nøgle til en ekstern computer og så bagefter til en arbejdscomputer.</a:t>
            </a:r>
          </a:p>
          <a:p>
            <a:endParaRPr lang="da-DK" sz="1600" dirty="0">
              <a:latin typeface="Calibri" panose="020F0502020204030204" pitchFamily="34" charset="0"/>
            </a:endParaRPr>
          </a:p>
          <a:p>
            <a:r>
              <a:rPr lang="da-DK" sz="1600" dirty="0">
                <a:latin typeface="Calibri" panose="020F0502020204030204" pitchFamily="34" charset="0"/>
              </a:rPr>
              <a:t>Du må derfor aldrig tilslutte fremmede enheder til vores interne private netværk.</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niveauet af sikkerhed på vores it-udstyr i høj grad afhænger af, at du anvender det med omtanke og ikke bevidst forsøger at omgå sikkerhedsindstillingerne.</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der ikke findes noget, der er 100% sikkert. Der kommer løbende nye angrebsformer, der kan omgå sikkerhedssystemer, men næsten alle angreb skal aktiveres af brugeren. Du spiller altså en væsentligt rolle i at sikre vores informationsaktiver.</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brug af piratkopieret software naturligvis ikke er tilladt.</a:t>
            </a:r>
          </a:p>
        </p:txBody>
      </p:sp>
      <p:pic>
        <p:nvPicPr>
          <p:cNvPr id="14" name="Picture 3" descr="C:\Users\jkn\Downloads\BlueCons_by_KenSaunders\BlueCons_by_KenSaunders\BlueCons\PNGs\Inf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299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3487882" y="413167"/>
            <a:ext cx="2375074" cy="492443"/>
          </a:xfrm>
          <a:prstGeom prst="rect">
            <a:avLst/>
          </a:prstGeom>
          <a:noFill/>
        </p:spPr>
        <p:txBody>
          <a:bodyPr wrap="none" lIns="0" tIns="0" rIns="0" bIns="0" rtlCol="0" anchor="ctr">
            <a:spAutoFit/>
          </a:bodyPr>
          <a:lstStyle/>
          <a:p>
            <a:r>
              <a:rPr lang="da-DK" sz="3200" b="1" dirty="0">
                <a:latin typeface="Calibri" panose="020F0502020204030204" pitchFamily="34" charset="0"/>
              </a:rPr>
              <a:t>Brug af e-mail</a:t>
            </a:r>
            <a:endParaRPr lang="da-DK" sz="1600" b="1" dirty="0">
              <a:latin typeface="Calibri" panose="020F0502020204030204" pitchFamily="34" charset="0"/>
            </a:endParaRPr>
          </a:p>
        </p:txBody>
      </p:sp>
      <p:sp>
        <p:nvSpPr>
          <p:cNvPr id="11" name="Tekstboks 10"/>
          <p:cNvSpPr txBox="1"/>
          <p:nvPr/>
        </p:nvSpPr>
        <p:spPr>
          <a:xfrm>
            <a:off x="8414149" y="958382"/>
            <a:ext cx="605935"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11</a:t>
            </a:fld>
            <a:endParaRPr lang="da-DK" sz="1600" dirty="0">
              <a:latin typeface="Calibri" panose="020F0502020204030204" pitchFamily="34" charset="0"/>
            </a:endParaRPr>
          </a:p>
        </p:txBody>
      </p:sp>
      <p:sp>
        <p:nvSpPr>
          <p:cNvPr id="8" name="Rektangel 7"/>
          <p:cNvSpPr/>
          <p:nvPr/>
        </p:nvSpPr>
        <p:spPr>
          <a:xfrm>
            <a:off x="95886" y="1544648"/>
            <a:ext cx="51099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Vores e-mailsystemer er beskyttet bedst muligt, men det er desværre umuligt at blokere for al ondsindet software. Det er derfor vigtigt, at du er ekstra forsigtig, inden du åbner vedhæftede filer eller trykker på weblinks i e-mails. Er du i tvivl, så spørg hellere en gang for meget end en gang for lidt.</a:t>
            </a:r>
          </a:p>
          <a:p>
            <a:endParaRPr lang="da-DK" sz="1600" dirty="0">
              <a:latin typeface="Calibri" panose="020F0502020204030204" pitchFamily="34" charset="0"/>
            </a:endParaRPr>
          </a:p>
          <a:p>
            <a:r>
              <a:rPr lang="da-DK" sz="1600" dirty="0">
                <a:latin typeface="Calibri" panose="020F0502020204030204" pitchFamily="34" charset="0"/>
              </a:rPr>
              <a:t>Din e-mail til arbejdet er kun beregnet til arbejdsrelateret brug. Den må kun benyttes privat i begrænset omfang. Ønsker du at beskytte private </a:t>
            </a:r>
            <a:br>
              <a:rPr lang="da-DK" sz="1600" dirty="0">
                <a:latin typeface="Calibri" panose="020F0502020204030204" pitchFamily="34" charset="0"/>
              </a:rPr>
            </a:br>
            <a:r>
              <a:rPr lang="da-DK" sz="1600" dirty="0">
                <a:latin typeface="Calibri" panose="020F0502020204030204" pitchFamily="34" charset="0"/>
              </a:rPr>
              <a:t>e-mails, skal du placere dem i en undermappe, som du navngiver “Privat”. Så kan vores it-ansvarlige se, at det er </a:t>
            </a:r>
            <a:r>
              <a:rPr lang="da-DK" sz="1600">
                <a:latin typeface="Calibri" panose="020F0502020204030204" pitchFamily="34" charset="0"/>
              </a:rPr>
              <a:t>private e-mails, </a:t>
            </a:r>
            <a:r>
              <a:rPr lang="da-DK" sz="1600" dirty="0">
                <a:latin typeface="Calibri" panose="020F0502020204030204" pitchFamily="34" charset="0"/>
              </a:rPr>
              <a:t>som ikke umiddelbart må læses af andre (for eksempel i forbindelse med ferie eller sygdom).</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personoplysninger </a:t>
            </a:r>
            <a:r>
              <a:rPr lang="da-DK" sz="1600" b="1" u="sng" dirty="0">
                <a:solidFill>
                  <a:schemeClr val="bg1"/>
                </a:solidFill>
                <a:latin typeface="Calibri" panose="020F0502020204030204" pitchFamily="34" charset="0"/>
              </a:rPr>
              <a:t>kun</a:t>
            </a:r>
            <a:r>
              <a:rPr lang="da-DK" sz="1600" dirty="0">
                <a:solidFill>
                  <a:schemeClr val="bg1"/>
                </a:solidFill>
                <a:latin typeface="Calibri" panose="020F0502020204030204" pitchFamily="34" charset="0"/>
              </a:rPr>
              <a:t> må deles med tredjeparter, der har underskrevet en databehandleraftale. Det er for at leve op til lovgivningskrav om, at kunne dokumentere, at kun godkendte tredjeparter har adgang til de personoplysninger, vi behandler.</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private e-mails i sagens natur er private. Derfor anbefaler vi, at du bruger en anden løsning end din arbejdsmail til private korrespondancer.</a:t>
            </a:r>
          </a:p>
        </p:txBody>
      </p:sp>
      <p:pic>
        <p:nvPicPr>
          <p:cNvPr id="14" name="Picture 3" descr="C:\Users\jkn\Downloads\BlueCons_by_KenSaunders\BlueCons_by_KenSaunders\BlueCons\PNGs\Inf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692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3281131" y="404377"/>
            <a:ext cx="2679260" cy="492443"/>
          </a:xfrm>
          <a:prstGeom prst="rect">
            <a:avLst/>
          </a:prstGeom>
          <a:noFill/>
        </p:spPr>
        <p:txBody>
          <a:bodyPr wrap="none" lIns="0" tIns="0" rIns="0" bIns="0" rtlCol="0" anchor="ctr">
            <a:spAutoFit/>
          </a:bodyPr>
          <a:lstStyle/>
          <a:p>
            <a:r>
              <a:rPr lang="da-DK" sz="3200" b="1" dirty="0">
                <a:latin typeface="Calibri" panose="020F0502020204030204" pitchFamily="34" charset="0"/>
              </a:rPr>
              <a:t>Brug af internet</a:t>
            </a:r>
            <a:endParaRPr lang="da-DK" sz="1600" b="1" dirty="0">
              <a:latin typeface="Calibri" panose="020F0502020204030204" pitchFamily="34" charset="0"/>
            </a:endParaRPr>
          </a:p>
        </p:txBody>
      </p:sp>
      <p:sp>
        <p:nvSpPr>
          <p:cNvPr id="11" name="Tekstboks 10"/>
          <p:cNvSpPr txBox="1"/>
          <p:nvPr/>
        </p:nvSpPr>
        <p:spPr>
          <a:xfrm>
            <a:off x="8414149" y="958382"/>
            <a:ext cx="605935"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12</a:t>
            </a:fld>
            <a:endParaRPr lang="da-DK" sz="1600" dirty="0">
              <a:latin typeface="Calibri" panose="020F0502020204030204" pitchFamily="34" charset="0"/>
            </a:endParaRPr>
          </a:p>
        </p:txBody>
      </p:sp>
      <p:sp>
        <p:nvSpPr>
          <p:cNvPr id="8" name="Rektangel 7"/>
          <p:cNvSpPr/>
          <p:nvPr/>
        </p:nvSpPr>
        <p:spPr>
          <a:xfrm>
            <a:off x="95886" y="1544648"/>
            <a:ext cx="51099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Når du anvender vandværkets udstyr til at gå på internettet, repræsenterer du vandværket.</a:t>
            </a:r>
          </a:p>
          <a:p>
            <a:endParaRPr lang="da-DK" sz="1600" dirty="0">
              <a:latin typeface="Calibri" panose="020F0502020204030204" pitchFamily="34" charset="0"/>
            </a:endParaRPr>
          </a:p>
          <a:p>
            <a:r>
              <a:rPr lang="da-DK" sz="1600" dirty="0">
                <a:latin typeface="Calibri" panose="020F0502020204030204" pitchFamily="34" charset="0"/>
              </a:rPr>
              <a:t>Internetadgangen er tiltænkt at være et værktøj, der benyttes til at udføre arbejdsrelaterede opgaver. Personlig brug i begrænset omfang er tilladt, men det må ikke forstyrre dit eller andres arbejde. Brug af internettet skal være etisk forsvarlig og må ikke bryde dansk eller europæisk lovgivning.</a:t>
            </a:r>
          </a:p>
          <a:p>
            <a:endParaRPr lang="da-DK" sz="1600" dirty="0">
              <a:latin typeface="Calibri" panose="020F0502020204030204" pitchFamily="34" charset="0"/>
            </a:endParaRPr>
          </a:p>
          <a:p>
            <a:r>
              <a:rPr lang="da-DK" sz="1600" b="1" dirty="0">
                <a:latin typeface="Calibri" panose="020F0502020204030204" pitchFamily="34" charset="0"/>
              </a:rPr>
              <a:t>Virus og </a:t>
            </a:r>
            <a:r>
              <a:rPr lang="da-DK" sz="1600" b="1" dirty="0" err="1">
                <a:latin typeface="Calibri" panose="020F0502020204030204" pitchFamily="34" charset="0"/>
              </a:rPr>
              <a:t>malware</a:t>
            </a:r>
            <a:endParaRPr lang="da-DK" sz="1600" b="1" dirty="0">
              <a:latin typeface="Calibri" panose="020F0502020204030204" pitchFamily="34" charset="0"/>
            </a:endParaRPr>
          </a:p>
          <a:p>
            <a:r>
              <a:rPr lang="da-DK" sz="1600" dirty="0">
                <a:latin typeface="Calibri" panose="020F0502020204030204" pitchFamily="34" charset="0"/>
              </a:rPr>
              <a:t>Vores sikkerhedssystemer blokerer for så mange websites, der indeholder kendt skadelig software eller bryder etiske regler og dansk lovgivning, som muligt.</a:t>
            </a:r>
          </a:p>
          <a:p>
            <a:r>
              <a:rPr lang="da-DK" sz="1600" dirty="0">
                <a:latin typeface="Calibri" panose="020F0502020204030204" pitchFamily="34" charset="0"/>
              </a:rPr>
              <a:t>Desværre er filtreringen ikke perfekt, så det er vigtigt, at du altid udviser omhu og tænker dig om, når du anvender internettet.</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undlade at besøge websider, du ikke føler dig tryg ved.</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være opmærksom på, at mange websider kun eksisterer med det formål at lokke informationer ud af de besøgende. Kig efter stavefejl og vær særligt opmærksom i forbindelse med netbank eller andre sider, der benytter Nem ID.</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dit udstyr kan spores tilbage til vores offentlige IP-adresse på internettet, når du går på nettet via vandværkets internetforbindelse.</a:t>
            </a:r>
          </a:p>
        </p:txBody>
      </p:sp>
      <p:pic>
        <p:nvPicPr>
          <p:cNvPr id="14"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087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2661570" y="413167"/>
            <a:ext cx="3779304" cy="492443"/>
          </a:xfrm>
          <a:prstGeom prst="rect">
            <a:avLst/>
          </a:prstGeom>
          <a:noFill/>
        </p:spPr>
        <p:txBody>
          <a:bodyPr wrap="none" lIns="0" tIns="0" rIns="0" bIns="0" rtlCol="0" anchor="ctr">
            <a:spAutoFit/>
          </a:bodyPr>
          <a:lstStyle/>
          <a:p>
            <a:r>
              <a:rPr lang="da-DK" sz="3200" b="1" dirty="0">
                <a:latin typeface="Calibri" panose="020F0502020204030204" pitchFamily="34" charset="0"/>
              </a:rPr>
              <a:t>Brug af sociale medier</a:t>
            </a:r>
            <a:endParaRPr lang="da-DK" sz="1600" b="1" dirty="0">
              <a:latin typeface="Calibri" panose="020F0502020204030204" pitchFamily="34" charset="0"/>
            </a:endParaRPr>
          </a:p>
        </p:txBody>
      </p:sp>
      <p:sp>
        <p:nvSpPr>
          <p:cNvPr id="11" name="Tekstboks 10"/>
          <p:cNvSpPr txBox="1"/>
          <p:nvPr/>
        </p:nvSpPr>
        <p:spPr>
          <a:xfrm>
            <a:off x="8414149" y="958382"/>
            <a:ext cx="605935"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13</a:t>
            </a:fld>
            <a:endParaRPr lang="da-DK" sz="1600" dirty="0">
              <a:latin typeface="Calibri" panose="020F0502020204030204" pitchFamily="34" charset="0"/>
            </a:endParaRPr>
          </a:p>
        </p:txBody>
      </p:sp>
      <p:sp>
        <p:nvSpPr>
          <p:cNvPr id="8" name="Rektangel 7"/>
          <p:cNvSpPr/>
          <p:nvPr/>
        </p:nvSpPr>
        <p:spPr>
          <a:xfrm>
            <a:off x="95886" y="1544648"/>
            <a:ext cx="51099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Du er ansvarlig for de informationer, du offentliggør på internettet, uanset om det er på et nyhedsmedie, en blog, Facebook, LinkedIn, Twitter eller andre medier.</a:t>
            </a:r>
          </a:p>
          <a:p>
            <a:r>
              <a:rPr lang="da-DK" sz="1600" dirty="0">
                <a:latin typeface="Calibri" panose="020F0502020204030204" pitchFamily="34" charset="0"/>
              </a:rPr>
              <a:t>Vær derfor opmærksom, </a:t>
            </a:r>
            <a:r>
              <a:rPr lang="da-DK" sz="1600" u="sng" dirty="0">
                <a:latin typeface="Calibri" panose="020F0502020204030204" pitchFamily="34" charset="0"/>
              </a:rPr>
              <a:t>inden</a:t>
            </a:r>
            <a:r>
              <a:rPr lang="da-DK" sz="1600" dirty="0">
                <a:latin typeface="Calibri" panose="020F0502020204030204" pitchFamily="34" charset="0"/>
              </a:rPr>
              <a:t> du offentliggør noget - det kommer sandsynligvis til at være tilgængeligt på internettet i lang tid og kan være meget vanskeligt at fjerne igen.</a:t>
            </a:r>
          </a:p>
          <a:p>
            <a:endParaRPr lang="da-DK" sz="1600" dirty="0">
              <a:latin typeface="Calibri" panose="020F0502020204030204" pitchFamily="34" charset="0"/>
            </a:endParaRPr>
          </a:p>
          <a:p>
            <a:r>
              <a:rPr lang="da-DK" sz="1600" dirty="0">
                <a:latin typeface="Calibri" panose="020F0502020204030204" pitchFamily="34" charset="0"/>
              </a:rPr>
              <a:t>Brug af sociale medier må ikke forstyrre dit daglige arbejde og må absolut ikke benyttes til at dele informationer klassificeret som intern eller fortrolig.</a:t>
            </a:r>
          </a:p>
          <a:p>
            <a:endParaRPr lang="da-DK" sz="1600" dirty="0">
              <a:latin typeface="Calibri" panose="020F0502020204030204" pitchFamily="34" charset="0"/>
            </a:endParaRPr>
          </a:p>
          <a:p>
            <a:r>
              <a:rPr lang="da-DK" sz="1600" dirty="0">
                <a:latin typeface="Calibri" panose="020F0502020204030204" pitchFamily="34" charset="0"/>
              </a:rPr>
              <a:t>På sociale medier er det desuden vigtigt, at du tydeligt gør opmærksom på, at holdningerne, du deler, er dine egne og ikke vandværkets.</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udtalelser på vandværkets vegne bør koordineres med den kommunikationsansvarlige.</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respektere persondataloven, ophavsret, og hvordan du offentliggør informationer, du ikke selv har skrevet – inden du gør det.</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være opmærksom på de oplysninger, du deler på sociale medier – de kan misbruges af hackere.</a:t>
            </a:r>
          </a:p>
        </p:txBody>
      </p:sp>
      <p:pic>
        <p:nvPicPr>
          <p:cNvPr id="14"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192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3561303" y="413167"/>
            <a:ext cx="1897955" cy="492443"/>
          </a:xfrm>
          <a:prstGeom prst="rect">
            <a:avLst/>
          </a:prstGeom>
          <a:noFill/>
        </p:spPr>
        <p:txBody>
          <a:bodyPr wrap="none" lIns="0" tIns="0" rIns="0" bIns="0" rtlCol="0" anchor="ctr">
            <a:spAutoFit/>
          </a:bodyPr>
          <a:lstStyle/>
          <a:p>
            <a:r>
              <a:rPr lang="da-DK" sz="3200" b="1" dirty="0">
                <a:latin typeface="Calibri" panose="020F0502020204030204" pitchFamily="34" charset="0"/>
              </a:rPr>
              <a:t>Alarmering</a:t>
            </a:r>
            <a:endParaRPr lang="da-DK" sz="1600" b="1" dirty="0">
              <a:latin typeface="Calibri" panose="020F0502020204030204" pitchFamily="34" charset="0"/>
            </a:endParaRPr>
          </a:p>
        </p:txBody>
      </p:sp>
      <p:sp>
        <p:nvSpPr>
          <p:cNvPr id="11" name="Tekstboks 10"/>
          <p:cNvSpPr txBox="1"/>
          <p:nvPr/>
        </p:nvSpPr>
        <p:spPr>
          <a:xfrm>
            <a:off x="8414149" y="958382"/>
            <a:ext cx="605935"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14</a:t>
            </a:fld>
            <a:endParaRPr lang="da-DK" sz="1600" dirty="0">
              <a:latin typeface="Calibri" panose="020F0502020204030204" pitchFamily="34" charset="0"/>
            </a:endParaRPr>
          </a:p>
        </p:txBody>
      </p:sp>
      <p:sp>
        <p:nvSpPr>
          <p:cNvPr id="8" name="Rektangel 7"/>
          <p:cNvSpPr/>
          <p:nvPr/>
        </p:nvSpPr>
        <p:spPr>
          <a:xfrm>
            <a:off x="95886" y="1544648"/>
            <a:ext cx="51099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Sikkerhedshændelser indtræffer. Hvad enten det er virusangreb, at informationsaktiver er faldet i de forkerte hænder, eller at en tredjepart har fået uautoriseret adgang, så skal du altid henvende dig samme sted: </a:t>
            </a:r>
            <a:r>
              <a:rPr lang="da-DK" sz="1600" dirty="0" err="1">
                <a:highlight>
                  <a:srgbClr val="FFFF00"/>
                </a:highlight>
                <a:latin typeface="Calibri" panose="020F0502020204030204" pitchFamily="34" charset="0"/>
              </a:rPr>
              <a:t>xxxxxx</a:t>
            </a:r>
            <a:r>
              <a:rPr lang="da-DK" sz="1600" dirty="0">
                <a:latin typeface="Calibri" panose="020F0502020204030204" pitchFamily="34" charset="0"/>
              </a:rPr>
              <a:t>.</a:t>
            </a:r>
          </a:p>
          <a:p>
            <a:endParaRPr lang="da-DK" sz="1600" dirty="0">
              <a:latin typeface="Calibri" panose="020F0502020204030204" pitchFamily="34" charset="0"/>
            </a:endParaRPr>
          </a:p>
          <a:p>
            <a:r>
              <a:rPr lang="da-DK" sz="1600" dirty="0">
                <a:latin typeface="Calibri" panose="020F0502020204030204" pitchFamily="34" charset="0"/>
              </a:rPr>
              <a:t>Ring på telefon +45 </a:t>
            </a:r>
            <a:r>
              <a:rPr lang="da-DK" sz="1600" dirty="0">
                <a:highlight>
                  <a:srgbClr val="FFFF00"/>
                </a:highlight>
                <a:latin typeface="Calibri" panose="020F0502020204030204" pitchFamily="34" charset="0"/>
              </a:rPr>
              <a:t>12345678</a:t>
            </a:r>
            <a:r>
              <a:rPr lang="da-DK" sz="1600" dirty="0">
                <a:latin typeface="Calibri" panose="020F0502020204030204" pitchFamily="34" charset="0"/>
              </a:rPr>
              <a:t>, hvis uheldet er ude.</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henvende dig til vores it-ansvarlige øjeblikkeligt, hvis du har mistanke om, at din computer eller smartphone er inficeret med ondsindet software. Så kan en specialist nemlig undersøge omfanget af skaden, herunder hvor meget softwaren har spredt sig til andre systemer.</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være på vagt og bruge din sunde fornuft – uanset om du arbejder på kontoret eller hjemmefra.</a:t>
            </a:r>
          </a:p>
        </p:txBody>
      </p:sp>
      <p:pic>
        <p:nvPicPr>
          <p:cNvPr id="14" name="Picture 3" descr="C:\Users\jkn\Downloads\BlueCons_by_KenSaunders\BlueCons_by_KenSaunders\BlueCons\PNGs\Inf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40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el 1"/>
          <p:cNvSpPr>
            <a:spLocks noGrp="1"/>
          </p:cNvSpPr>
          <p:nvPr>
            <p:ph type="subTitle" idx="1"/>
          </p:nvPr>
        </p:nvSpPr>
        <p:spPr>
          <a:xfrm>
            <a:off x="288000" y="1608992"/>
            <a:ext cx="4213662" cy="4615962"/>
          </a:xfrm>
        </p:spPr>
        <p:txBody>
          <a:bodyPr>
            <a:normAutofit/>
          </a:bodyPr>
          <a:lstStyle/>
          <a:p>
            <a:r>
              <a:rPr lang="da-DK" sz="1800" b="1" dirty="0">
                <a:latin typeface="Calibri" panose="020F0502020204030204" pitchFamily="34" charset="0"/>
              </a:rPr>
              <a:t>Sikkert digitalt arbejde</a:t>
            </a:r>
          </a:p>
          <a:p>
            <a:endParaRPr lang="da-DK" sz="1400" b="1" dirty="0">
              <a:latin typeface="Calibri" panose="020F0502020204030204" pitchFamily="34" charset="0"/>
            </a:endParaRPr>
          </a:p>
          <a:p>
            <a:r>
              <a:rPr lang="da-DK" dirty="0">
                <a:latin typeface="Calibri" panose="020F0502020204030204" pitchFamily="34" charset="0"/>
              </a:rPr>
              <a:t>Yderligere oplysninger om informationssikkerhed vil blive udarbejdet og introduceret løbende, ligesom der vil blive afholdt informationsmøder med opdateringer om emnet.</a:t>
            </a:r>
          </a:p>
          <a:p>
            <a:endParaRPr lang="en-US" dirty="0">
              <a:latin typeface="Calibri" panose="020F0502020204030204" pitchFamily="34" charset="0"/>
            </a:endParaRPr>
          </a:p>
          <a:p>
            <a:r>
              <a:rPr lang="da-DK" dirty="0">
                <a:latin typeface="Calibri" panose="020F0502020204030204" pitchFamily="34" charset="0"/>
              </a:rPr>
              <a:t>Skulle du have en god ide til at styrke vandværkets informationssikkerhed, hører vi meget gerne fra dig!</a:t>
            </a:r>
          </a:p>
          <a:p>
            <a:endParaRPr lang="en-US" sz="1400" dirty="0">
              <a:latin typeface="Calibri" panose="020F0502020204030204" pitchFamily="34" charset="0"/>
            </a:endParaRPr>
          </a:p>
          <a:p>
            <a:r>
              <a:rPr lang="da-DK" sz="1800" dirty="0">
                <a:latin typeface="Calibri" panose="020F0502020204030204" pitchFamily="34" charset="0"/>
              </a:rPr>
              <a:t>Venlig hilsen,</a:t>
            </a:r>
          </a:p>
          <a:p>
            <a:endParaRPr lang="da-DK" sz="1800" dirty="0">
              <a:latin typeface="Calibri" panose="020F0502020204030204" pitchFamily="34" charset="0"/>
            </a:endParaRPr>
          </a:p>
          <a:p>
            <a:r>
              <a:rPr lang="da-DK" sz="2000" b="1" dirty="0" err="1">
                <a:highlight>
                  <a:srgbClr val="FFFF00"/>
                </a:highlight>
                <a:latin typeface="Calibri" panose="020F0502020204030204" pitchFamily="34" charset="0"/>
              </a:rPr>
              <a:t>xxxxxx</a:t>
            </a:r>
            <a:endParaRPr lang="da-DK" dirty="0">
              <a:highlight>
                <a:srgbClr val="FFFF00"/>
              </a:highlight>
              <a:latin typeface="Calibri" panose="020F0502020204030204" pitchFamily="34" charset="0"/>
            </a:endParaRPr>
          </a:p>
        </p:txBody>
      </p:sp>
      <p:sp>
        <p:nvSpPr>
          <p:cNvPr id="3" name="Tekstboks 2"/>
          <p:cNvSpPr txBox="1"/>
          <p:nvPr/>
        </p:nvSpPr>
        <p:spPr>
          <a:xfrm>
            <a:off x="5231431" y="1916612"/>
            <a:ext cx="3501600" cy="246221"/>
          </a:xfrm>
          <a:prstGeom prst="rect">
            <a:avLst/>
          </a:prstGeom>
          <a:noFill/>
        </p:spPr>
        <p:txBody>
          <a:bodyPr wrap="none" lIns="0" tIns="0" rIns="0" bIns="0" rtlCol="0">
            <a:spAutoFit/>
          </a:bodyPr>
          <a:lstStyle/>
          <a:p>
            <a:r>
              <a:rPr lang="da-DK" sz="1600" dirty="0">
                <a:solidFill>
                  <a:schemeClr val="bg1"/>
                </a:solidFill>
                <a:latin typeface="Calibri" panose="020F0502020204030204" pitchFamily="34" charset="0"/>
              </a:rPr>
              <a:t>Dette dokument er klassificeret: Offentligt</a:t>
            </a:r>
          </a:p>
        </p:txBody>
      </p:sp>
    </p:spTree>
    <p:extLst>
      <p:ext uri="{BB962C8B-B14F-4D97-AF65-F5344CB8AC3E}">
        <p14:creationId xmlns:p14="http://schemas.microsoft.com/office/powerpoint/2010/main" val="240908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el 1"/>
          <p:cNvSpPr>
            <a:spLocks noGrp="1"/>
          </p:cNvSpPr>
          <p:nvPr>
            <p:ph type="subTitle" idx="1"/>
          </p:nvPr>
        </p:nvSpPr>
        <p:spPr>
          <a:xfrm>
            <a:off x="288000" y="1608992"/>
            <a:ext cx="4213662" cy="4615962"/>
          </a:xfrm>
        </p:spPr>
        <p:txBody>
          <a:bodyPr>
            <a:normAutofit lnSpcReduction="10000"/>
          </a:bodyPr>
          <a:lstStyle/>
          <a:p>
            <a:r>
              <a:rPr lang="da-DK" sz="1800" b="1" dirty="0">
                <a:latin typeface="Calibri" panose="020F0502020204030204" pitchFamily="34" charset="0"/>
              </a:rPr>
              <a:t>Kære kollega</a:t>
            </a:r>
          </a:p>
          <a:p>
            <a:endParaRPr lang="da-DK" sz="1400" dirty="0">
              <a:latin typeface="Calibri" panose="020F0502020204030204" pitchFamily="34" charset="0"/>
            </a:endParaRPr>
          </a:p>
          <a:p>
            <a:r>
              <a:rPr lang="da-DK" sz="1400" dirty="0">
                <a:latin typeface="Calibri" panose="020F0502020204030204" pitchFamily="34" charset="0"/>
              </a:rPr>
              <a:t>Som medarbejdere i vandværket bærer vi et fælles ansvar for, at informationer bliver håndteret på sikker vis. Hvad enten det er data i vores systemer, dokumenter på vores skriveborde eller den viden, vi har opbygget gennem vores arbejde, så skal vi være opmærksomme på, om disse informationer må deles med andre – både i og udenfor vandværket. </a:t>
            </a:r>
          </a:p>
          <a:p>
            <a:endParaRPr lang="da-DK" sz="1400" dirty="0">
              <a:latin typeface="Calibri" panose="020F0502020204030204" pitchFamily="34" charset="0"/>
            </a:endParaRPr>
          </a:p>
          <a:p>
            <a:r>
              <a:rPr lang="da-DK" sz="1400" dirty="0">
                <a:latin typeface="Calibri" panose="020F0502020204030204" pitchFamily="34" charset="0"/>
              </a:rPr>
              <a:t>Vi har ikke kun fokus på informationssikkerheden i vandværket, fordi lovgivningen pålægger os at løfte det ansvar. Vi ønsker også som organisation, at vores forbrugere og medarbejdere skal have tillid til, at vi på vandværket forvalter den viden og de relationer, vi opbygger på forsvarlig vis. </a:t>
            </a:r>
          </a:p>
          <a:p>
            <a:endParaRPr lang="da-DK" sz="1400" dirty="0">
              <a:latin typeface="Calibri" panose="020F0502020204030204" pitchFamily="34" charset="0"/>
            </a:endParaRPr>
          </a:p>
          <a:p>
            <a:r>
              <a:rPr lang="da-DK" sz="1400" dirty="0">
                <a:latin typeface="Calibri" panose="020F0502020204030204" pitchFamily="34" charset="0"/>
              </a:rPr>
              <a:t>Informationssikkerhed bliver derfor et kerneelement i tillidsforholdet mellem vandværket og vores forbrugere.</a:t>
            </a:r>
          </a:p>
          <a:p>
            <a:endParaRPr lang="da-DK" sz="1400" dirty="0">
              <a:latin typeface="Calibri" panose="020F0502020204030204" pitchFamily="34" charset="0"/>
            </a:endParaRPr>
          </a:p>
          <a:p>
            <a:r>
              <a:rPr lang="da-DK" sz="1400" dirty="0">
                <a:latin typeface="Calibri" panose="020F0502020204030204" pitchFamily="34" charset="0"/>
              </a:rPr>
              <a:t>Ved at læse og følge retningslinjerne i denne pjece medvirker vi alle til at opretholde og styrke tillidsforholdet mellem vandværket og forbrugerne. I praksis drejer det sig om at udvise omtanke og handle derefter, når vi har med data, dokumenter og viden at gøre.</a:t>
            </a:r>
          </a:p>
        </p:txBody>
      </p:sp>
      <p:sp>
        <p:nvSpPr>
          <p:cNvPr id="4" name="Rektangel 2"/>
          <p:cNvSpPr/>
          <p:nvPr/>
        </p:nvSpPr>
        <p:spPr>
          <a:xfrm>
            <a:off x="5231422" y="4346368"/>
            <a:ext cx="3842240" cy="2441293"/>
          </a:xfrm>
          <a:prstGeom prst="rect">
            <a:avLst/>
          </a:prstGeom>
          <a:solidFill>
            <a:schemeClr val="tx2">
              <a:lumMod val="50000"/>
            </a:schemeClr>
          </a:solidFill>
        </p:spPr>
        <p:txBody>
          <a:bodyPr wrap="square" lIns="720000" rIns="324000">
            <a:noAutofit/>
          </a:bodyPr>
          <a:lstStyle/>
          <a:p>
            <a:r>
              <a:rPr lang="da-DK" b="1" dirty="0">
                <a:solidFill>
                  <a:schemeClr val="bg1"/>
                </a:solidFill>
                <a:latin typeface="Calibri" panose="020F0502020204030204" pitchFamily="34" charset="0"/>
              </a:rPr>
              <a:t>Retningslinjerne for  it-adfærd i denne pjece skal følges af samtlige medarbejdere på vandværket.</a:t>
            </a:r>
          </a:p>
        </p:txBody>
      </p:sp>
      <p:pic>
        <p:nvPicPr>
          <p:cNvPr id="5"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4460120"/>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17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400" dirty="0">
                <a:solidFill>
                  <a:schemeClr val="bg1"/>
                </a:solidFill>
                <a:latin typeface="Calibri" panose="020F0502020204030204" pitchFamily="34" charset="0"/>
              </a:rPr>
              <a:t>… at bruge din sunde fornuft, når du som medarbejder er på sociale medier, eller når du tilgår eller deler informationer som en del af dit arbejde.</a:t>
            </a:r>
          </a:p>
          <a:p>
            <a:endParaRPr lang="da-DK" sz="1400" dirty="0">
              <a:solidFill>
                <a:schemeClr val="bg1"/>
              </a:solidFill>
              <a:latin typeface="Calibri" panose="020F0502020204030204" pitchFamily="34" charset="0"/>
            </a:endParaRPr>
          </a:p>
          <a:p>
            <a:r>
              <a:rPr lang="da-DK" sz="1400" dirty="0">
                <a:solidFill>
                  <a:schemeClr val="bg1"/>
                </a:solidFill>
                <a:latin typeface="Calibri" panose="020F0502020204030204" pitchFamily="34" charset="0"/>
              </a:rPr>
              <a:t>… at det kan være ulovligt og strafbart at opbevare eller dele copyright-beskyttede filer, som for eksempel musik eller film, med dine kolleger.</a:t>
            </a:r>
          </a:p>
          <a:p>
            <a:endParaRPr lang="da-DK" sz="1400" dirty="0">
              <a:solidFill>
                <a:schemeClr val="bg1"/>
              </a:solidFill>
              <a:latin typeface="Calibri" panose="020F0502020204030204" pitchFamily="34" charset="0"/>
            </a:endParaRPr>
          </a:p>
          <a:p>
            <a:r>
              <a:rPr lang="da-DK" sz="1400" dirty="0">
                <a:solidFill>
                  <a:schemeClr val="bg1"/>
                </a:solidFill>
                <a:latin typeface="Calibri" panose="020F0502020204030204" pitchFamily="34" charset="0"/>
              </a:rPr>
              <a:t>… at fortrolige informationer ikke bare er dokumenter eller data. Det kan også være den viden, du har tilegnet dig gennem dit arbejde. Sammenfattende kalder vi disse for informationsaktiver, uanset om de er elektroniske, i papirform eller videregivet i samtale.</a:t>
            </a:r>
          </a:p>
        </p:txBody>
      </p:sp>
      <p:sp>
        <p:nvSpPr>
          <p:cNvPr id="2" name="Rektangel 1"/>
          <p:cNvSpPr/>
          <p:nvPr/>
        </p:nvSpPr>
        <p:spPr>
          <a:xfrm>
            <a:off x="70336" y="4170551"/>
            <a:ext cx="5161086" cy="262590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lIns="252000" tIns="216000" rIns="252000" bIns="216000">
            <a:noAutofit/>
          </a:bodyPr>
          <a:lstStyle/>
          <a:p>
            <a:r>
              <a:rPr lang="da-DK" sz="1600" dirty="0">
                <a:latin typeface="Calibri" panose="020F0502020204030204" pitchFamily="34" charset="0"/>
              </a:rPr>
              <a:t>Når vi som medarbejdere repræsenterer vandværket, er det vigtigt, at vi udviser sund fornuft. Det gælder både vores daglige brug af it-systemer og vores forvaltning af personoplysninger.</a:t>
            </a:r>
          </a:p>
          <a:p>
            <a:endParaRPr lang="da-DK" sz="1600" dirty="0">
              <a:latin typeface="Calibri" panose="020F0502020204030204" pitchFamily="34" charset="0"/>
            </a:endParaRPr>
          </a:p>
          <a:p>
            <a:r>
              <a:rPr lang="da-DK" sz="1600" dirty="0">
                <a:latin typeface="Calibri" panose="020F0502020204030204" pitchFamily="34" charset="0"/>
              </a:rPr>
              <a:t>Vi skal ikke blot overveje, om vores adfærd er forsvarlig i forhold til lovgivningen og vores egne politikker, men også bruge vores dømmekraft i forhold til etiske spørgsmål. Eksempelvis når vi deltager i debatter på sociale medier.</a:t>
            </a:r>
          </a:p>
        </p:txBody>
      </p:sp>
      <p:pic>
        <p:nvPicPr>
          <p:cNvPr id="1027" name="Picture 3" descr="C:\Users\jkn\Downloads\BlueCons_by_KenSaunders\BlueCons_by_KenSaunders\BlueCons\PNGs\Inf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93" y="1764421"/>
            <a:ext cx="504000" cy="504000"/>
          </a:xfrm>
          <a:prstGeom prst="rect">
            <a:avLst/>
          </a:prstGeom>
          <a:noFill/>
          <a:extLst>
            <a:ext uri="{909E8E84-426E-40DD-AFC4-6F175D3DCCD1}">
              <a14:hiddenFill xmlns:a14="http://schemas.microsoft.com/office/drawing/2010/main">
                <a:solidFill>
                  <a:srgbClr val="FFFFFF"/>
                </a:solidFill>
              </a14:hiddenFill>
            </a:ext>
          </a:extLst>
        </p:spPr>
      </p:pic>
      <p:sp>
        <p:nvSpPr>
          <p:cNvPr id="7" name="Tekstboks 6"/>
          <p:cNvSpPr txBox="1"/>
          <p:nvPr/>
        </p:nvSpPr>
        <p:spPr>
          <a:xfrm>
            <a:off x="3123260" y="413167"/>
            <a:ext cx="2483052" cy="492443"/>
          </a:xfrm>
          <a:prstGeom prst="rect">
            <a:avLst/>
          </a:prstGeom>
          <a:noFill/>
        </p:spPr>
        <p:txBody>
          <a:bodyPr wrap="none" lIns="0" tIns="0" rIns="0" bIns="0" rtlCol="0" anchor="ctr">
            <a:spAutoFit/>
          </a:bodyPr>
          <a:lstStyle/>
          <a:p>
            <a:r>
              <a:rPr lang="da-DK" sz="3200" b="1">
                <a:latin typeface="Calibri" panose="020F0502020204030204" pitchFamily="34" charset="0"/>
              </a:rPr>
              <a:t>Etisk it-adfærd</a:t>
            </a:r>
            <a:endParaRPr lang="da-DK" sz="1600" b="1">
              <a:latin typeface="Calibri" panose="020F0502020204030204" pitchFamily="34"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0336" y="1535856"/>
            <a:ext cx="5161086" cy="2634696"/>
          </a:xfrm>
          <a:prstGeom prst="rect">
            <a:avLst/>
          </a:prstGeom>
          <a:noFill/>
          <a:extLst>
            <a:ext uri="{909E8E84-426E-40DD-AFC4-6F175D3DCCD1}">
              <a14:hiddenFill xmlns:a14="http://schemas.microsoft.com/office/drawing/2010/main">
                <a:solidFill>
                  <a:srgbClr val="FFFFFF"/>
                </a:solidFill>
              </a14:hiddenFill>
            </a:ext>
          </a:extLst>
        </p:spPr>
      </p:pic>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3</a:t>
            </a:fld>
            <a:endParaRPr lang="da-DK" sz="1600" dirty="0">
              <a:latin typeface="Calibri" panose="020F0502020204030204" pitchFamily="34" charset="0"/>
            </a:endParaRPr>
          </a:p>
        </p:txBody>
      </p:sp>
    </p:spTree>
    <p:extLst>
      <p:ext uri="{BB962C8B-B14F-4D97-AF65-F5344CB8AC3E}">
        <p14:creationId xmlns:p14="http://schemas.microsoft.com/office/powerpoint/2010/main" val="124425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2675790" y="413167"/>
            <a:ext cx="3979807" cy="492443"/>
          </a:xfrm>
          <a:prstGeom prst="rect">
            <a:avLst/>
          </a:prstGeom>
          <a:noFill/>
        </p:spPr>
        <p:txBody>
          <a:bodyPr wrap="none" lIns="0" tIns="0" rIns="0" bIns="0" rtlCol="0" anchor="ctr">
            <a:spAutoFit/>
          </a:bodyPr>
          <a:lstStyle/>
          <a:p>
            <a:r>
              <a:rPr lang="en-US" sz="3200" b="1" dirty="0">
                <a:latin typeface="Calibri" panose="020F0502020204030204" pitchFamily="34" charset="0"/>
              </a:rPr>
              <a:t>Dine </a:t>
            </a:r>
            <a:r>
              <a:rPr lang="da-DK" sz="3200" b="1" dirty="0">
                <a:latin typeface="Calibri" panose="020F0502020204030204" pitchFamily="34" charset="0"/>
              </a:rPr>
              <a:t>brugeroplysninger</a:t>
            </a:r>
            <a:endParaRPr lang="da-DK" sz="1600" b="1" dirty="0">
              <a:latin typeface="Calibri" panose="020F0502020204030204" pitchFamily="34" charset="0"/>
            </a:endParaRPr>
          </a:p>
        </p:txBody>
      </p:sp>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4</a:t>
            </a:fld>
            <a:endParaRPr lang="da-DK" sz="1600" dirty="0">
              <a:latin typeface="Calibri" panose="020F0502020204030204" pitchFamily="34" charset="0"/>
            </a:endParaRPr>
          </a:p>
        </p:txBody>
      </p:sp>
      <p:sp>
        <p:nvSpPr>
          <p:cNvPr id="8" name="Rektangel 7"/>
          <p:cNvSpPr/>
          <p:nvPr/>
        </p:nvSpPr>
        <p:spPr>
          <a:xfrm>
            <a:off x="70336" y="1544648"/>
            <a:ext cx="51610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Vi betragter brugernavne, og især de adgangskoder, der hører til, som strengt fortrolig information. Du må derfor ikke dele din adgangskode med andre – hverken i eller udenfor vandværket.</a:t>
            </a:r>
          </a:p>
          <a:p>
            <a:endParaRPr lang="da-DK" sz="1600" dirty="0">
              <a:latin typeface="Calibri" panose="020F0502020204030204" pitchFamily="34" charset="0"/>
            </a:endParaRPr>
          </a:p>
          <a:p>
            <a:r>
              <a:rPr lang="da-DK" sz="1600" dirty="0">
                <a:latin typeface="Calibri" panose="020F0502020204030204" pitchFamily="34" charset="0"/>
              </a:rPr>
              <a:t>I de fleste tilfælde har vi sat regler op, der automatisk sætter grænser for hvor simple adgangskoder, du kan oprette i it-systemerne. Men du kan sikre dig yderligere mod misbrug ved at vælge en adgangskode, der ikke er let at gætte.</a:t>
            </a:r>
          </a:p>
          <a:p>
            <a:endParaRPr lang="da-DK" sz="1600" dirty="0">
              <a:latin typeface="Calibri" panose="020F0502020204030204" pitchFamily="34" charset="0"/>
            </a:endParaRPr>
          </a:p>
          <a:p>
            <a:r>
              <a:rPr lang="da-DK" sz="1600" dirty="0">
                <a:latin typeface="Calibri" panose="020F0502020204030204" pitchFamily="34" charset="0"/>
              </a:rPr>
              <a:t>Vælg derfor altid en adgangskode, der er let at huske for dig, men som ikke giver mening for andre. Du kan for eksempel vælge en huskesætning som:</a:t>
            </a:r>
          </a:p>
          <a:p>
            <a:endParaRPr lang="da-DK" sz="1600" dirty="0">
              <a:latin typeface="Calibri" panose="020F0502020204030204" pitchFamily="34" charset="0"/>
            </a:endParaRPr>
          </a:p>
          <a:p>
            <a:pPr algn="ctr"/>
            <a:r>
              <a:rPr lang="da-DK" b="1" dirty="0">
                <a:latin typeface="Calibri" panose="020F0502020204030204" pitchFamily="34" charset="0"/>
              </a:rPr>
              <a:t>M</a:t>
            </a:r>
            <a:r>
              <a:rPr lang="da-DK" dirty="0">
                <a:latin typeface="Calibri" panose="020F0502020204030204" pitchFamily="34" charset="0"/>
              </a:rPr>
              <a:t>in </a:t>
            </a:r>
            <a:r>
              <a:rPr lang="da-DK" b="1" dirty="0">
                <a:latin typeface="Calibri" panose="020F0502020204030204" pitchFamily="34" charset="0"/>
              </a:rPr>
              <a:t>s</a:t>
            </a:r>
            <a:r>
              <a:rPr lang="da-DK" dirty="0">
                <a:latin typeface="Calibri" panose="020F0502020204030204" pitchFamily="34" charset="0"/>
              </a:rPr>
              <a:t>østers </a:t>
            </a:r>
            <a:r>
              <a:rPr lang="da-DK" b="1" dirty="0">
                <a:latin typeface="Calibri" panose="020F0502020204030204" pitchFamily="34" charset="0"/>
              </a:rPr>
              <a:t>h</a:t>
            </a:r>
            <a:r>
              <a:rPr lang="da-DK" dirty="0">
                <a:latin typeface="Calibri" panose="020F0502020204030204" pitchFamily="34" charset="0"/>
              </a:rPr>
              <a:t>und </a:t>
            </a:r>
            <a:r>
              <a:rPr lang="da-DK" b="1" dirty="0" err="1">
                <a:latin typeface="Calibri" panose="020F0502020204030204" pitchFamily="34" charset="0"/>
              </a:rPr>
              <a:t>F</a:t>
            </a:r>
            <a:r>
              <a:rPr lang="da-DK" dirty="0" err="1">
                <a:latin typeface="Calibri" panose="020F0502020204030204" pitchFamily="34" charset="0"/>
              </a:rPr>
              <a:t>ido</a:t>
            </a:r>
            <a:r>
              <a:rPr lang="da-DK" dirty="0">
                <a:latin typeface="Calibri" panose="020F0502020204030204" pitchFamily="34" charset="0"/>
              </a:rPr>
              <a:t> </a:t>
            </a:r>
            <a:r>
              <a:rPr lang="da-DK" b="1" dirty="0">
                <a:latin typeface="Calibri" panose="020F0502020204030204" pitchFamily="34" charset="0"/>
              </a:rPr>
              <a:t>h</a:t>
            </a:r>
            <a:r>
              <a:rPr lang="da-DK" dirty="0">
                <a:latin typeface="Calibri" panose="020F0502020204030204" pitchFamily="34" charset="0"/>
              </a:rPr>
              <a:t>ar </a:t>
            </a:r>
            <a:r>
              <a:rPr lang="da-DK" b="1" dirty="0">
                <a:latin typeface="Calibri" panose="020F0502020204030204" pitchFamily="34" charset="0"/>
              </a:rPr>
              <a:t>3</a:t>
            </a:r>
            <a:r>
              <a:rPr lang="da-DK" dirty="0">
                <a:latin typeface="Calibri" panose="020F0502020204030204" pitchFamily="34" charset="0"/>
              </a:rPr>
              <a:t> </a:t>
            </a:r>
            <a:r>
              <a:rPr lang="da-DK" b="1" dirty="0">
                <a:latin typeface="Calibri" panose="020F0502020204030204" pitchFamily="34" charset="0"/>
              </a:rPr>
              <a:t>b</a:t>
            </a:r>
            <a:r>
              <a:rPr lang="da-DK" dirty="0">
                <a:latin typeface="Calibri" panose="020F0502020204030204" pitchFamily="34" charset="0"/>
              </a:rPr>
              <a:t>en</a:t>
            </a:r>
            <a:r>
              <a:rPr lang="da-DK" b="1" dirty="0">
                <a:latin typeface="Calibri" panose="020F0502020204030204" pitchFamily="34" charset="0"/>
              </a:rPr>
              <a:t>!</a:t>
            </a:r>
          </a:p>
          <a:p>
            <a:pPr algn="ctr"/>
            <a:r>
              <a:rPr lang="da-DK" b="1" dirty="0">
                <a:latin typeface="Calibri" panose="020F0502020204030204" pitchFamily="34" charset="0"/>
              </a:rPr>
              <a:t> = MshFh3b!</a:t>
            </a:r>
          </a:p>
          <a:p>
            <a:endParaRPr lang="da-DK" sz="1600" dirty="0">
              <a:latin typeface="Cambria" panose="02040503050406030204" pitchFamily="18" charset="0"/>
            </a:endParaRPr>
          </a:p>
          <a:p>
            <a:endParaRPr lang="da-DK" sz="1600" dirty="0">
              <a:latin typeface="Cambria" panose="02040503050406030204" pitchFamily="18" charset="0"/>
            </a:endParaRPr>
          </a:p>
          <a:p>
            <a:pPr marL="285750" indent="-285750">
              <a:buFont typeface="Arial" panose="020B0604020202020204" pitchFamily="34" charset="0"/>
              <a:buChar char="•"/>
            </a:pPr>
            <a:endParaRPr lang="da-DK" sz="1600" dirty="0">
              <a:latin typeface="Cambria" panose="02040503050406030204" pitchFamily="18" charset="0"/>
            </a:endParaRP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ændre din adgangskode med det samme, hvis du har mistanke om, at andre kender den.</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du ikke må skrive din adgangskode ned – hverken på papir eller i ikke-krypterede filer, som andre kan få adgang til. </a:t>
            </a:r>
          </a:p>
          <a:p>
            <a:endParaRPr lang="da-DK" sz="1600" dirty="0">
              <a:latin typeface="Calibri" panose="020F0502020204030204" pitchFamily="34" charset="0"/>
            </a:endParaRPr>
          </a:p>
          <a:p>
            <a:r>
              <a:rPr lang="da-DK" sz="1600" dirty="0">
                <a:solidFill>
                  <a:schemeClr val="bg1"/>
                </a:solidFill>
                <a:latin typeface="Calibri" panose="020F0502020204030204" pitchFamily="34" charset="0"/>
              </a:rPr>
              <a:t>... at du ikke må oplyse din adgangskode til andre – hverken via telefonen eller personligt.</a:t>
            </a:r>
            <a:endParaRPr lang="da-DK" sz="1600" dirty="0">
              <a:latin typeface="Calibri" panose="020F0502020204030204" pitchFamily="34" charset="0"/>
            </a:endParaRPr>
          </a:p>
          <a:p>
            <a:endParaRPr lang="da-DK" sz="1400" dirty="0">
              <a:solidFill>
                <a:schemeClr val="bg1"/>
              </a:solidFill>
              <a:latin typeface="Cambria" panose="02040503050406030204" pitchFamily="18" charset="0"/>
            </a:endParaRPr>
          </a:p>
        </p:txBody>
      </p:sp>
      <p:pic>
        <p:nvPicPr>
          <p:cNvPr id="14"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1764421"/>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47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2430354" y="413167"/>
            <a:ext cx="5154553" cy="492443"/>
          </a:xfrm>
          <a:prstGeom prst="rect">
            <a:avLst/>
          </a:prstGeom>
          <a:noFill/>
        </p:spPr>
        <p:txBody>
          <a:bodyPr wrap="none" lIns="0" tIns="0" rIns="0" bIns="0" rtlCol="0" anchor="ctr">
            <a:spAutoFit/>
          </a:bodyPr>
          <a:lstStyle/>
          <a:p>
            <a:r>
              <a:rPr lang="da-DK" sz="3200" b="1" dirty="0">
                <a:latin typeface="Calibri" panose="020F0502020204030204" pitchFamily="34" charset="0"/>
              </a:rPr>
              <a:t>Klassifikation af informationer</a:t>
            </a:r>
            <a:endParaRPr lang="da-DK" sz="1600" b="1" dirty="0">
              <a:latin typeface="Calibri" panose="020F0502020204030204" pitchFamily="34" charset="0"/>
            </a:endParaRPr>
          </a:p>
        </p:txBody>
      </p:sp>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5</a:t>
            </a:fld>
            <a:endParaRPr lang="da-DK" sz="1600" dirty="0">
              <a:latin typeface="Calibri" panose="020F0502020204030204" pitchFamily="34" charset="0"/>
            </a:endParaRPr>
          </a:p>
        </p:txBody>
      </p:sp>
      <p:sp>
        <p:nvSpPr>
          <p:cNvPr id="8" name="Rektangel 7"/>
          <p:cNvSpPr/>
          <p:nvPr/>
        </p:nvSpPr>
        <p:spPr>
          <a:xfrm>
            <a:off x="70336" y="1544648"/>
            <a:ext cx="51610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For at vi som medarbejdere har de bedst mulige betingelser for at beskytte vores informationsaktiver korrekt, inddeles de i tre overordnede kategorier:</a:t>
            </a:r>
          </a:p>
          <a:p>
            <a:endParaRPr lang="en-US" sz="1600" b="1" dirty="0">
              <a:latin typeface="Calibri" panose="020F0502020204030204" pitchFamily="34" charset="0"/>
            </a:endParaRPr>
          </a:p>
          <a:p>
            <a:r>
              <a:rPr lang="da-DK" sz="1600" b="1" dirty="0">
                <a:latin typeface="Calibri" panose="020F0502020204030204" pitchFamily="34" charset="0"/>
              </a:rPr>
              <a:t>Offentlig</a:t>
            </a:r>
            <a:endParaRPr lang="da-DK" b="1" dirty="0">
              <a:latin typeface="Calibri" panose="020F0502020204030204" pitchFamily="34" charset="0"/>
            </a:endParaRPr>
          </a:p>
          <a:p>
            <a:r>
              <a:rPr lang="da-DK" sz="1600" dirty="0">
                <a:latin typeface="Calibri" panose="020F0502020204030204" pitchFamily="34" charset="0"/>
              </a:rPr>
              <a:t>Ikke-fortrolige</a:t>
            </a:r>
            <a:r>
              <a:rPr lang="en-US" sz="1600" dirty="0">
                <a:latin typeface="Calibri" panose="020F0502020204030204" pitchFamily="34" charset="0"/>
              </a:rPr>
              <a:t> </a:t>
            </a:r>
            <a:r>
              <a:rPr lang="da-DK" sz="1600" dirty="0">
                <a:latin typeface="Calibri" panose="020F0502020204030204" pitchFamily="34" charset="0"/>
              </a:rPr>
              <a:t>informationsaktiver, som frit kan benyttes af alle. Det gælder for eksempel alt indhold på internettet, der kan tilgås uden login. </a:t>
            </a:r>
          </a:p>
          <a:p>
            <a:endParaRPr lang="da-DK" sz="1600" dirty="0">
              <a:latin typeface="Calibri" panose="020F0502020204030204" pitchFamily="34" charset="0"/>
            </a:endParaRPr>
          </a:p>
          <a:p>
            <a:r>
              <a:rPr lang="da-DK" sz="1600" b="1" dirty="0">
                <a:latin typeface="Calibri" panose="020F0502020204030204" pitchFamily="34" charset="0"/>
              </a:rPr>
              <a:t>Intern</a:t>
            </a:r>
          </a:p>
          <a:p>
            <a:r>
              <a:rPr lang="da-DK" sz="1600" dirty="0">
                <a:latin typeface="Calibri" panose="020F0502020204030204" pitchFamily="34" charset="0"/>
              </a:rPr>
              <a:t>Alle interne informationsaktiver, der kun er tiltænkt medarbejdere, samarbejdspartnere og leverandører.</a:t>
            </a:r>
          </a:p>
          <a:p>
            <a:endParaRPr lang="da-DK" sz="1600" b="1" dirty="0">
              <a:latin typeface="Calibri" panose="020F0502020204030204" pitchFamily="34" charset="0"/>
            </a:endParaRPr>
          </a:p>
          <a:p>
            <a:r>
              <a:rPr lang="da-DK" sz="1600" b="1" dirty="0">
                <a:latin typeface="Calibri" panose="020F0502020204030204" pitchFamily="34" charset="0"/>
              </a:rPr>
              <a:t>Fortrolig</a:t>
            </a:r>
          </a:p>
          <a:p>
            <a:r>
              <a:rPr lang="da-DK" sz="1600" dirty="0">
                <a:latin typeface="Calibri" panose="020F0502020204030204" pitchFamily="34" charset="0"/>
              </a:rPr>
              <a:t>De informationsaktiver, som typisk kun må tilgås af få godkendte brugere, som for eksempel personoplysninger. De må kun deles med eksterne, hvis begge parter har underskrevet en databehandleraftale.</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400" dirty="0">
                <a:solidFill>
                  <a:schemeClr val="bg1"/>
                </a:solidFill>
                <a:latin typeface="Calibri" panose="020F0502020204030204" pitchFamily="34" charset="0"/>
              </a:rPr>
              <a:t>… at alle informationsaktiver, der er klassificeret som </a:t>
            </a:r>
            <a:r>
              <a:rPr lang="da-DK" sz="1400" b="1" dirty="0">
                <a:solidFill>
                  <a:schemeClr val="bg1"/>
                </a:solidFill>
                <a:latin typeface="Calibri" panose="020F0502020204030204" pitchFamily="34" charset="0"/>
              </a:rPr>
              <a:t>intern</a:t>
            </a:r>
            <a:r>
              <a:rPr lang="da-DK" sz="1400" dirty="0">
                <a:solidFill>
                  <a:schemeClr val="bg1"/>
                </a:solidFill>
                <a:latin typeface="Calibri" panose="020F0502020204030204" pitchFamily="34" charset="0"/>
              </a:rPr>
              <a:t> eller </a:t>
            </a:r>
            <a:r>
              <a:rPr lang="da-DK" sz="1400" b="1" dirty="0">
                <a:solidFill>
                  <a:schemeClr val="bg1"/>
                </a:solidFill>
                <a:latin typeface="Calibri" panose="020F0502020204030204" pitchFamily="34" charset="0"/>
              </a:rPr>
              <a:t>fortrolig</a:t>
            </a:r>
            <a:r>
              <a:rPr lang="da-DK" sz="1400" dirty="0">
                <a:solidFill>
                  <a:schemeClr val="bg1"/>
                </a:solidFill>
                <a:latin typeface="Calibri" panose="020F0502020204030204" pitchFamily="34" charset="0"/>
              </a:rPr>
              <a:t>, skal opbevares i aflåste områder (eller it-systemer  med individuel adgangskontrol), når de ikke anvendes.</a:t>
            </a:r>
          </a:p>
          <a:p>
            <a:endParaRPr lang="da-DK" sz="1400" dirty="0">
              <a:solidFill>
                <a:schemeClr val="bg1"/>
              </a:solidFill>
              <a:latin typeface="Calibri" panose="020F0502020204030204" pitchFamily="34" charset="0"/>
            </a:endParaRPr>
          </a:p>
          <a:p>
            <a:r>
              <a:rPr lang="da-DK" sz="1400" dirty="0">
                <a:solidFill>
                  <a:schemeClr val="bg1"/>
                </a:solidFill>
                <a:latin typeface="Calibri" panose="020F0502020204030204" pitchFamily="34" charset="0"/>
              </a:rPr>
              <a:t>… at gæster ikke må efterlades uden opsyn i områder med </a:t>
            </a:r>
            <a:r>
              <a:rPr lang="da-DK" sz="1400" b="1" dirty="0">
                <a:solidFill>
                  <a:schemeClr val="bg1"/>
                </a:solidFill>
                <a:latin typeface="Calibri" panose="020F0502020204030204" pitchFamily="34" charset="0"/>
              </a:rPr>
              <a:t>fortrolig</a:t>
            </a:r>
            <a:r>
              <a:rPr lang="da-DK" sz="1400" dirty="0">
                <a:solidFill>
                  <a:schemeClr val="bg1"/>
                </a:solidFill>
                <a:latin typeface="Calibri" panose="020F0502020204030204" pitchFamily="34" charset="0"/>
              </a:rPr>
              <a:t> information.</a:t>
            </a:r>
          </a:p>
          <a:p>
            <a:endParaRPr lang="da-DK" sz="1400" dirty="0">
              <a:solidFill>
                <a:schemeClr val="bg1"/>
              </a:solidFill>
              <a:latin typeface="Calibri" panose="020F0502020204030204" pitchFamily="34" charset="0"/>
            </a:endParaRPr>
          </a:p>
          <a:p>
            <a:r>
              <a:rPr lang="da-DK" sz="1400" dirty="0">
                <a:solidFill>
                  <a:schemeClr val="bg1"/>
                </a:solidFill>
                <a:latin typeface="Calibri" panose="020F0502020204030204" pitchFamily="34" charset="0"/>
              </a:rPr>
              <a:t>… at informationsaktiver, der endnu ikke er blevet klassificeret, som udgangspunkt er klassificeret som </a:t>
            </a:r>
            <a:r>
              <a:rPr lang="da-DK" sz="1400" b="1" dirty="0">
                <a:solidFill>
                  <a:schemeClr val="bg1"/>
                </a:solidFill>
                <a:latin typeface="Calibri" panose="020F0502020204030204" pitchFamily="34" charset="0"/>
              </a:rPr>
              <a:t>intern</a:t>
            </a:r>
            <a:r>
              <a:rPr lang="da-DK" sz="1400" dirty="0">
                <a:solidFill>
                  <a:schemeClr val="bg1"/>
                </a:solidFill>
                <a:latin typeface="Calibri" panose="020F0502020204030204" pitchFamily="34" charset="0"/>
              </a:rPr>
              <a:t>. </a:t>
            </a:r>
          </a:p>
          <a:p>
            <a:endParaRPr lang="da-DK" sz="1400" dirty="0">
              <a:latin typeface="Calibri" panose="020F0502020204030204" pitchFamily="34" charset="0"/>
            </a:endParaRPr>
          </a:p>
          <a:p>
            <a:r>
              <a:rPr lang="da-DK" sz="1400" dirty="0">
                <a:solidFill>
                  <a:schemeClr val="bg1"/>
                </a:solidFill>
                <a:latin typeface="Calibri" panose="020F0502020204030204" pitchFamily="34" charset="0"/>
              </a:rPr>
              <a:t>... at viske eventuelle whiteboardtavler rene og fjerne diverse papirer, når du forlader dit skrivebord eller et mødelokale.</a:t>
            </a:r>
            <a:endParaRPr lang="da-DK" sz="1400" dirty="0">
              <a:latin typeface="Calibri" panose="020F0502020204030204" pitchFamily="34" charset="0"/>
            </a:endParaRPr>
          </a:p>
          <a:p>
            <a:endParaRPr lang="da-DK" sz="1400" dirty="0">
              <a:solidFill>
                <a:schemeClr val="bg1"/>
              </a:solidFill>
              <a:latin typeface="Cambria" panose="02040503050406030204" pitchFamily="18" charset="0"/>
            </a:endParaRPr>
          </a:p>
        </p:txBody>
      </p:sp>
      <p:pic>
        <p:nvPicPr>
          <p:cNvPr id="14"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0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2570282" y="413167"/>
            <a:ext cx="4865178" cy="492443"/>
          </a:xfrm>
          <a:prstGeom prst="rect">
            <a:avLst/>
          </a:prstGeom>
          <a:noFill/>
        </p:spPr>
        <p:txBody>
          <a:bodyPr wrap="none" lIns="0" tIns="0" rIns="0" bIns="0" rtlCol="0" anchor="ctr">
            <a:spAutoFit/>
          </a:bodyPr>
          <a:lstStyle/>
          <a:p>
            <a:r>
              <a:rPr lang="da-DK" sz="3200" b="1" dirty="0">
                <a:latin typeface="Calibri" panose="020F0502020204030204" pitchFamily="34" charset="0"/>
              </a:rPr>
              <a:t>Opbevaring af informationer</a:t>
            </a:r>
            <a:endParaRPr lang="da-DK" sz="1600" b="1" dirty="0">
              <a:latin typeface="Calibri" panose="020F0502020204030204" pitchFamily="34" charset="0"/>
            </a:endParaRPr>
          </a:p>
        </p:txBody>
      </p:sp>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6</a:t>
            </a:fld>
            <a:endParaRPr lang="da-DK" sz="1600" dirty="0">
              <a:latin typeface="Calibri" panose="020F0502020204030204" pitchFamily="34" charset="0"/>
            </a:endParaRPr>
          </a:p>
        </p:txBody>
      </p:sp>
      <p:sp>
        <p:nvSpPr>
          <p:cNvPr id="8" name="Rektangel 7"/>
          <p:cNvSpPr/>
          <p:nvPr/>
        </p:nvSpPr>
        <p:spPr>
          <a:xfrm>
            <a:off x="70336" y="1544648"/>
            <a:ext cx="51610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For at beskytte vandværket mod tab af data skal du så vidt muligt undgå at gemme filer på lokale drev, usb-nøgler eller andre lokale lagermedier. Ved at gemme dine filer på filserveren eller i vores administrative it-systemer vil der blive taget backup af dine filer.</a:t>
            </a: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en-US" sz="2000" b="1" dirty="0">
              <a:solidFill>
                <a:schemeClr val="bg1"/>
              </a:solidFill>
              <a:effectLst>
                <a:outerShdw blurRad="38100" dist="38100" dir="2700000" algn="tl">
                  <a:srgbClr val="000000">
                    <a:alpha val="43137"/>
                  </a:srgbClr>
                </a:outerShdw>
              </a:effectLst>
              <a:latin typeface="Calibri" panose="020F0502020204030204" pitchFamily="34" charset="0"/>
            </a:endParaRPr>
          </a:p>
          <a:p>
            <a:r>
              <a:rPr lang="en-US" sz="2000" b="1" dirty="0">
                <a:solidFill>
                  <a:schemeClr val="bg1"/>
                </a:solidFill>
                <a:effectLst>
                  <a:outerShdw blurRad="38100" dist="38100" dir="2700000" algn="tl">
                    <a:srgbClr val="000000">
                      <a:alpha val="43137"/>
                    </a:srgbClr>
                  </a:outerShdw>
                </a:effectLst>
                <a:latin typeface="Calibri" panose="020F0502020204030204" pitchFamily="34" charset="0"/>
              </a:rPr>
              <a:t>Husk backup</a:t>
            </a:r>
            <a:r>
              <a:rPr lang="da-DK" sz="2000" b="1" dirty="0">
                <a:solidFill>
                  <a:schemeClr val="bg1"/>
                </a:solidFill>
                <a:effectLst>
                  <a:outerShdw blurRad="38100" dist="38100" dir="2700000" algn="tl">
                    <a:srgbClr val="000000">
                      <a:alpha val="43137"/>
                    </a:srgbClr>
                  </a:outerShdw>
                </a:effectLst>
                <a:latin typeface="Calibri" panose="020F0502020204030204" pitchFamily="34" charset="0"/>
              </a:rPr>
              <a:t>!</a:t>
            </a:r>
            <a:endParaRPr lang="en-US" sz="1400" dirty="0">
              <a:solidFill>
                <a:schemeClr val="bg1"/>
              </a:solidFill>
              <a:latin typeface="Calibri" panose="020F0502020204030204" pitchFamily="34" charset="0"/>
            </a:endParaRPr>
          </a:p>
        </p:txBody>
      </p:sp>
      <p:pic>
        <p:nvPicPr>
          <p:cNvPr id="14" name="Picture 3" descr="C:\Users\jkn\Downloads\BlueCons_by_KenSaunders\BlueCons_by_KenSaunders\BlueCons\PNGs\Inf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96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3027479" y="413167"/>
            <a:ext cx="3087192" cy="492443"/>
          </a:xfrm>
          <a:prstGeom prst="rect">
            <a:avLst/>
          </a:prstGeom>
          <a:noFill/>
        </p:spPr>
        <p:txBody>
          <a:bodyPr wrap="none" lIns="0" tIns="0" rIns="0" bIns="0" rtlCol="0" anchor="ctr">
            <a:spAutoFit/>
          </a:bodyPr>
          <a:lstStyle/>
          <a:p>
            <a:r>
              <a:rPr lang="da-DK" sz="3200" b="1" dirty="0">
                <a:latin typeface="Calibri" panose="020F0502020204030204" pitchFamily="34" charset="0"/>
              </a:rPr>
              <a:t>Arbejde på kontor</a:t>
            </a:r>
            <a:endParaRPr lang="da-DK" sz="1600" b="1" dirty="0">
              <a:latin typeface="Calibri" panose="020F0502020204030204" pitchFamily="34" charset="0"/>
            </a:endParaRPr>
          </a:p>
        </p:txBody>
      </p:sp>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7</a:t>
            </a:fld>
            <a:endParaRPr lang="da-DK" sz="1600" dirty="0">
              <a:latin typeface="Calibri" panose="020F0502020204030204" pitchFamily="34" charset="0"/>
            </a:endParaRPr>
          </a:p>
        </p:txBody>
      </p:sp>
      <p:sp>
        <p:nvSpPr>
          <p:cNvPr id="8" name="Rektangel 7"/>
          <p:cNvSpPr/>
          <p:nvPr/>
        </p:nvSpPr>
        <p:spPr>
          <a:xfrm>
            <a:off x="70336" y="1544648"/>
            <a:ext cx="51610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Du er ansvarlig for de informationsaktiver, du omgås i dit arbejde. Det inkluderer dokumenter, data, services, systemer, software, hardware og viden. Det er essentielt, at du arbejder med opmærksomhed og forsigtighed for at beskytte vandværkets informationer.</a:t>
            </a:r>
          </a:p>
          <a:p>
            <a:endParaRPr lang="da-DK" sz="1600" dirty="0">
              <a:latin typeface="Calibri" panose="020F0502020204030204" pitchFamily="34" charset="0"/>
            </a:endParaRPr>
          </a:p>
          <a:p>
            <a:r>
              <a:rPr lang="da-DK" sz="1600" b="1" dirty="0" err="1">
                <a:latin typeface="Calibri" panose="020F0502020204030204" pitchFamily="34" charset="0"/>
              </a:rPr>
              <a:t>Clean</a:t>
            </a:r>
            <a:r>
              <a:rPr lang="da-DK" sz="1600" b="1" dirty="0">
                <a:latin typeface="Calibri" panose="020F0502020204030204" pitchFamily="34" charset="0"/>
              </a:rPr>
              <a:t> </a:t>
            </a:r>
            <a:r>
              <a:rPr lang="da-DK" sz="1600" b="1" dirty="0" err="1">
                <a:latin typeface="Calibri" panose="020F0502020204030204" pitchFamily="34" charset="0"/>
              </a:rPr>
              <a:t>desk</a:t>
            </a:r>
            <a:endParaRPr lang="da-DK" sz="1600" b="1" dirty="0">
              <a:latin typeface="Calibri" panose="020F0502020204030204" pitchFamily="34" charset="0"/>
            </a:endParaRPr>
          </a:p>
          <a:p>
            <a:r>
              <a:rPr lang="da-DK" sz="1600" dirty="0">
                <a:latin typeface="Calibri" panose="020F0502020204030204" pitchFamily="34" charset="0"/>
              </a:rPr>
              <a:t>Vandværket har en </a:t>
            </a:r>
            <a:r>
              <a:rPr lang="da-DK" sz="1600" dirty="0" err="1">
                <a:latin typeface="Calibri" panose="020F0502020204030204" pitchFamily="34" charset="0"/>
              </a:rPr>
              <a:t>clean</a:t>
            </a:r>
            <a:r>
              <a:rPr lang="da-DK" sz="1600" dirty="0">
                <a:latin typeface="Calibri" panose="020F0502020204030204" pitchFamily="34" charset="0"/>
              </a:rPr>
              <a:t> </a:t>
            </a:r>
            <a:r>
              <a:rPr lang="da-DK" sz="1600" dirty="0" err="1">
                <a:latin typeface="Calibri" panose="020F0502020204030204" pitchFamily="34" charset="0"/>
              </a:rPr>
              <a:t>desk</a:t>
            </a:r>
            <a:r>
              <a:rPr lang="da-DK" sz="1600" dirty="0">
                <a:latin typeface="Calibri" panose="020F0502020204030204" pitchFamily="34" charset="0"/>
              </a:rPr>
              <a:t> politik. Det skal blandt andet være med til at mindske risikoen for, at følsomme oplysninger mistes.</a:t>
            </a:r>
          </a:p>
          <a:p>
            <a:r>
              <a:rPr lang="da-DK" sz="1600" dirty="0" err="1">
                <a:latin typeface="Calibri" panose="020F0502020204030204" pitchFamily="34" charset="0"/>
              </a:rPr>
              <a:t>Clean</a:t>
            </a:r>
            <a:r>
              <a:rPr lang="da-DK" sz="1600" dirty="0">
                <a:latin typeface="Calibri" panose="020F0502020204030204" pitchFamily="34" charset="0"/>
              </a:rPr>
              <a:t> </a:t>
            </a:r>
            <a:r>
              <a:rPr lang="da-DK" sz="1600" dirty="0" err="1">
                <a:latin typeface="Calibri" panose="020F0502020204030204" pitchFamily="34" charset="0"/>
              </a:rPr>
              <a:t>desk</a:t>
            </a:r>
            <a:r>
              <a:rPr lang="da-DK" sz="1600" dirty="0">
                <a:latin typeface="Calibri" panose="020F0502020204030204" pitchFamily="34" charset="0"/>
              </a:rPr>
              <a:t> politikken betyder, at du skal rydde alle papirer, dvd’er, usb-nøgler og andre medier væk, når du forlader dit skrivebord.</a:t>
            </a:r>
          </a:p>
          <a:p>
            <a:endParaRPr lang="da-DK" sz="1600" dirty="0">
              <a:latin typeface="Calibri" panose="020F0502020204030204" pitchFamily="34" charset="0"/>
            </a:endParaRPr>
          </a:p>
          <a:p>
            <a:r>
              <a:rPr lang="da-DK" sz="1600" b="1" dirty="0">
                <a:latin typeface="Calibri" panose="020F0502020204030204" pitchFamily="34" charset="0"/>
              </a:rPr>
              <a:t>Lås computeren</a:t>
            </a:r>
          </a:p>
          <a:p>
            <a:r>
              <a:rPr lang="da-DK" sz="1600" dirty="0">
                <a:latin typeface="Calibri" panose="020F0502020204030204" pitchFamily="34" charset="0"/>
              </a:rPr>
              <a:t>Når du forlader dit skrivebord, skal du huske at låse computeren. Det gør du nemt ved at trykke “Windows tast” + “L” samtidig.</a:t>
            </a:r>
          </a:p>
          <a:p>
            <a:endParaRPr lang="da-DK" sz="1600" dirty="0">
              <a:latin typeface="Cambria" panose="02040503050406030204" pitchFamily="18" charset="0"/>
            </a:endParaRPr>
          </a:p>
          <a:p>
            <a:endParaRPr lang="da-DK" sz="1600" dirty="0">
              <a:latin typeface="Cambria" panose="02040503050406030204" pitchFamily="18" charset="0"/>
            </a:endParaRPr>
          </a:p>
          <a:p>
            <a:endParaRPr lang="da-DK" sz="1600" dirty="0">
              <a:latin typeface="Cambria" panose="02040503050406030204" pitchFamily="18" charset="0"/>
            </a:endParaRPr>
          </a:p>
          <a:p>
            <a:endParaRPr lang="da-DK" sz="1600" dirty="0">
              <a:latin typeface="Cambria" panose="02040503050406030204" pitchFamily="18" charset="0"/>
            </a:endParaRPr>
          </a:p>
          <a:p>
            <a:endParaRPr lang="da-DK" sz="1600" dirty="0">
              <a:latin typeface="Cambria" panose="02040503050406030204" pitchFamily="18" charset="0"/>
            </a:endParaRPr>
          </a:p>
          <a:p>
            <a:endParaRPr lang="da-DK" sz="1600" dirty="0">
              <a:latin typeface="Cambria" panose="02040503050406030204" pitchFamily="18" charset="0"/>
            </a:endParaRP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alle gæster og besøgende hos vandværket skal modtages af deres vært i receptionen, være under opsyn under deres besøg, og eskorteres til udgangen, når de afslutter besøget.</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du derfor skal være opmærksom på, om der er gæster eller andre i området, som uforvarende kan få kendskab til interne/fortrolige informationsaktiver.</a:t>
            </a:r>
          </a:p>
          <a:p>
            <a:endParaRPr lang="da-DK" sz="16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Tag medansvar for, at det ikke sker!</a:t>
            </a:r>
          </a:p>
        </p:txBody>
      </p:sp>
      <p:pic>
        <p:nvPicPr>
          <p:cNvPr id="14" name="Picture 3" descr="C:\Users\jkn\Downloads\BlueCons_by_KenSaunders\BlueCons_by_KenSaunders\BlueCons\PNGs\Inf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88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3355236" y="413167"/>
            <a:ext cx="2458622" cy="492443"/>
          </a:xfrm>
          <a:prstGeom prst="rect">
            <a:avLst/>
          </a:prstGeom>
          <a:noFill/>
        </p:spPr>
        <p:txBody>
          <a:bodyPr wrap="square" lIns="0" tIns="0" rIns="0" bIns="0" rtlCol="0" anchor="ctr">
            <a:spAutoFit/>
          </a:bodyPr>
          <a:lstStyle/>
          <a:p>
            <a:r>
              <a:rPr lang="da-DK" sz="3200" b="1" dirty="0">
                <a:latin typeface="Calibri" panose="020F0502020204030204" pitchFamily="34" charset="0"/>
              </a:rPr>
              <a:t>Fjernarbejde</a:t>
            </a:r>
            <a:endParaRPr lang="da-DK" sz="1600" b="1" dirty="0">
              <a:latin typeface="Calibri" panose="020F0502020204030204" pitchFamily="34" charset="0"/>
            </a:endParaRPr>
          </a:p>
        </p:txBody>
      </p:sp>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8</a:t>
            </a:fld>
            <a:endParaRPr lang="da-DK" sz="1600" dirty="0">
              <a:latin typeface="Calibri" panose="020F0502020204030204" pitchFamily="34" charset="0"/>
            </a:endParaRPr>
          </a:p>
        </p:txBody>
      </p:sp>
      <p:sp>
        <p:nvSpPr>
          <p:cNvPr id="8" name="Rektangel 7"/>
          <p:cNvSpPr/>
          <p:nvPr/>
        </p:nvSpPr>
        <p:spPr>
          <a:xfrm>
            <a:off x="70336" y="1544648"/>
            <a:ext cx="51610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Hvis du udfører fjernarbejde fra en computer, tablet eller smartphone, der ikke er vandværkets, har vi ikke mulighed for at sikre og kontrollere udstyret. Det er derfor særdeles vigtigt, at du ikke arbejder med informationer klassificeret som fortrolig på it-udstyr, der ikke er vandværkets.</a:t>
            </a:r>
          </a:p>
          <a:p>
            <a:endParaRPr lang="da-DK" sz="1600" dirty="0">
              <a:latin typeface="Calibri" panose="020F0502020204030204" pitchFamily="34" charset="0"/>
            </a:endParaRPr>
          </a:p>
          <a:p>
            <a:r>
              <a:rPr lang="da-DK" sz="1600" dirty="0">
                <a:latin typeface="Calibri" panose="020F0502020204030204" pitchFamily="34" charset="0"/>
              </a:rPr>
              <a:t>Så vidt muligt skal du undgå at overføre informationer mellem dit private udstyr og vandværkets udstyr via </a:t>
            </a:r>
            <a:br>
              <a:rPr lang="da-DK" sz="1600" dirty="0">
                <a:latin typeface="Calibri" panose="020F0502020204030204" pitchFamily="34" charset="0"/>
              </a:rPr>
            </a:br>
            <a:r>
              <a:rPr lang="da-DK" sz="1600" dirty="0">
                <a:latin typeface="Calibri" panose="020F0502020204030204" pitchFamily="34" charset="0"/>
              </a:rPr>
              <a:t>e-mail, usb-nøgle, cloud services mv., da det øger risikoen for softwareangreb og datalækager.</a:t>
            </a:r>
          </a:p>
          <a:p>
            <a:endParaRPr lang="da-DK" sz="1600" dirty="0">
              <a:latin typeface="Cambria" panose="02040503050406030204" pitchFamily="18" charset="0"/>
            </a:endParaRP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en-US"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du ikke må dele din bærbare arbejdscomputer med ægtefælle, børn, venner og andre, hvis du tager den med hjem. Det er for at mindske risikoen for uagtsomt at videregive følsomme informationer.</a:t>
            </a:r>
          </a:p>
        </p:txBody>
      </p:sp>
      <p:pic>
        <p:nvPicPr>
          <p:cNvPr id="14"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87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2573275" y="413167"/>
            <a:ext cx="4152804" cy="492443"/>
          </a:xfrm>
          <a:prstGeom prst="rect">
            <a:avLst/>
          </a:prstGeom>
          <a:noFill/>
        </p:spPr>
        <p:txBody>
          <a:bodyPr wrap="none" lIns="0" tIns="0" rIns="0" bIns="0" rtlCol="0" anchor="ctr">
            <a:spAutoFit/>
          </a:bodyPr>
          <a:lstStyle/>
          <a:p>
            <a:r>
              <a:rPr lang="da-DK" sz="3200" b="1" dirty="0">
                <a:latin typeface="Calibri" panose="020F0502020204030204" pitchFamily="34" charset="0"/>
              </a:rPr>
              <a:t>Mobile enheder og print</a:t>
            </a:r>
            <a:endParaRPr lang="da-DK" sz="1600" b="1" dirty="0">
              <a:latin typeface="Calibri" panose="020F0502020204030204" pitchFamily="34" charset="0"/>
            </a:endParaRPr>
          </a:p>
        </p:txBody>
      </p:sp>
      <p:sp>
        <p:nvSpPr>
          <p:cNvPr id="11" name="Tekstboks 10"/>
          <p:cNvSpPr txBox="1"/>
          <p:nvPr/>
        </p:nvSpPr>
        <p:spPr>
          <a:xfrm>
            <a:off x="8414149" y="958382"/>
            <a:ext cx="501740" cy="246221"/>
          </a:xfrm>
          <a:prstGeom prst="rect">
            <a:avLst/>
          </a:prstGeom>
          <a:noFill/>
        </p:spPr>
        <p:txBody>
          <a:bodyPr wrap="none" lIns="0" tIns="0" rIns="0" bIns="0" rtlCol="0">
            <a:spAutoFit/>
          </a:bodyPr>
          <a:lstStyle/>
          <a:p>
            <a:r>
              <a:rPr lang="da-DK" sz="1600" dirty="0">
                <a:latin typeface="Calibri" panose="020F0502020204030204" pitchFamily="34" charset="0"/>
              </a:rPr>
              <a:t>Side </a:t>
            </a:r>
            <a:fld id="{2A875D5F-A6FA-460F-9425-AAF0D473E359}" type="slidenum">
              <a:rPr lang="da-DK" sz="1600">
                <a:latin typeface="Calibri" panose="020F0502020204030204" pitchFamily="34" charset="0"/>
              </a:rPr>
              <a:pPr/>
              <a:t>9</a:t>
            </a:fld>
            <a:endParaRPr lang="da-DK" sz="1600" dirty="0">
              <a:latin typeface="Calibri" panose="020F0502020204030204" pitchFamily="34" charset="0"/>
            </a:endParaRPr>
          </a:p>
        </p:txBody>
      </p:sp>
      <p:sp>
        <p:nvSpPr>
          <p:cNvPr id="8" name="Rektangel 7"/>
          <p:cNvSpPr/>
          <p:nvPr/>
        </p:nvSpPr>
        <p:spPr>
          <a:xfrm>
            <a:off x="95886" y="1544648"/>
            <a:ext cx="5109986" cy="5243014"/>
          </a:xfrm>
          <a:prstGeom prst="rect">
            <a:avLst/>
          </a:prstGeom>
          <a:noFill/>
        </p:spPr>
        <p:txBody>
          <a:bodyPr wrap="square" lIns="252000" tIns="216000" rIns="252000" bIns="216000">
            <a:noAutofit/>
          </a:bodyPr>
          <a:lstStyle/>
          <a:p>
            <a:r>
              <a:rPr lang="da-DK" sz="1600" dirty="0">
                <a:latin typeface="Calibri" panose="020F0502020204030204" pitchFamily="34" charset="0"/>
              </a:rPr>
              <a:t>Mobile enheder som smartphones og bærbare computere kan indeholde store mængder informationer. Derfor forsøger vi at holde et højt sikkerhedsniveau fra centralt hold, for eksempel i form af kodeord, pinkode, fingeraftryk, datakryptering, fjernsletning af enheder mv.</a:t>
            </a:r>
          </a:p>
          <a:p>
            <a:endParaRPr lang="da-DK" sz="1600" dirty="0">
              <a:latin typeface="Calibri" panose="020F0502020204030204" pitchFamily="34" charset="0"/>
            </a:endParaRPr>
          </a:p>
          <a:p>
            <a:r>
              <a:rPr lang="da-DK" sz="1600" dirty="0">
                <a:latin typeface="Calibri" panose="020F0502020204030204" pitchFamily="34" charset="0"/>
              </a:rPr>
              <a:t>Du må under ingen omstændigheder forsøge at slå disse sikkerhedsfunktioner fra, da de er indført for at sikre vores informationsaktiver.</a:t>
            </a:r>
          </a:p>
          <a:p>
            <a:endParaRPr lang="da-DK" sz="1600" dirty="0">
              <a:latin typeface="Calibri" panose="020F0502020204030204" pitchFamily="34" charset="0"/>
            </a:endParaRPr>
          </a:p>
          <a:p>
            <a:r>
              <a:rPr lang="da-DK" sz="1600" b="1" dirty="0">
                <a:latin typeface="Calibri" panose="020F0502020204030204" pitchFamily="34" charset="0"/>
              </a:rPr>
              <a:t>Print</a:t>
            </a:r>
          </a:p>
          <a:p>
            <a:r>
              <a:rPr lang="da-DK" sz="1600" dirty="0">
                <a:latin typeface="Calibri" panose="020F0502020204030204" pitchFamily="34" charset="0"/>
              </a:rPr>
              <a:t>For at reducere miljøbelastning og risiko for datalækager er det vigtigt, at du udskriver så lidt som muligt. Overvej altid, om informationerne kan videregives digitalt.</a:t>
            </a:r>
          </a:p>
          <a:p>
            <a:endParaRPr lang="da-DK" sz="1600" dirty="0">
              <a:latin typeface="Cambria" panose="02040503050406030204" pitchFamily="18" charset="0"/>
            </a:endParaRPr>
          </a:p>
          <a:p>
            <a:endParaRPr lang="da-DK" sz="1600" dirty="0">
              <a:latin typeface="Cambria" panose="02040503050406030204" pitchFamily="18" charset="0"/>
            </a:endParaRPr>
          </a:p>
        </p:txBody>
      </p:sp>
      <p:sp>
        <p:nvSpPr>
          <p:cNvPr id="12" name="Rektangel 11"/>
          <p:cNvSpPr/>
          <p:nvPr/>
        </p:nvSpPr>
        <p:spPr>
          <a:xfrm>
            <a:off x="5231422" y="1535856"/>
            <a:ext cx="3842240" cy="5251806"/>
          </a:xfrm>
          <a:prstGeom prst="rect">
            <a:avLst/>
          </a:prstGeom>
          <a:solidFill>
            <a:schemeClr val="tx2">
              <a:lumMod val="50000"/>
            </a:schemeClr>
          </a:solidFill>
        </p:spPr>
        <p:txBody>
          <a:bodyPr wrap="square" lIns="720000" rIns="324000">
            <a:noAutofit/>
          </a:bodyPr>
          <a:lstStyle/>
          <a:p>
            <a:endParaRPr lang="da-DK" b="1" dirty="0">
              <a:solidFill>
                <a:schemeClr val="bg1"/>
              </a:solidFill>
              <a:effectLst>
                <a:outerShdw blurRad="38100" dist="38100" dir="2700000" algn="tl">
                  <a:srgbClr val="000000">
                    <a:alpha val="43137"/>
                  </a:srgbClr>
                </a:outerShdw>
              </a:effectLst>
              <a:latin typeface="Cambria" panose="02040503050406030204" pitchFamily="18" charset="0"/>
            </a:endParaRPr>
          </a:p>
          <a:p>
            <a:r>
              <a:rPr lang="da-DK" b="1" dirty="0">
                <a:solidFill>
                  <a:schemeClr val="bg1"/>
                </a:solidFill>
                <a:effectLst>
                  <a:outerShdw blurRad="38100" dist="38100" dir="2700000" algn="tl">
                    <a:srgbClr val="000000">
                      <a:alpha val="43137"/>
                    </a:srgbClr>
                  </a:outerShdw>
                </a:effectLst>
                <a:latin typeface="Calibri" panose="020F0502020204030204" pitchFamily="34" charset="0"/>
              </a:rPr>
              <a:t>Du skal huske:</a:t>
            </a:r>
          </a:p>
          <a:p>
            <a:endParaRPr lang="da-DK" sz="1400" dirty="0">
              <a:solidFill>
                <a:schemeClr val="bg1"/>
              </a:solidFill>
              <a:latin typeface="Calibri" panose="020F0502020204030204" pitchFamily="34" charset="0"/>
            </a:endParaRPr>
          </a:p>
          <a:p>
            <a:r>
              <a:rPr lang="da-DK" sz="1600" dirty="0">
                <a:solidFill>
                  <a:schemeClr val="bg1"/>
                </a:solidFill>
                <a:latin typeface="Calibri" panose="020F0502020204030204" pitchFamily="34" charset="0"/>
              </a:rPr>
              <a:t>… at personoplysninger også skal beskyttes i fysisk form. Udskrifter, der indeholder personoplysninger, må derfor ikke efterlades uden opsyn, med mindre de opbevares aflåst.</a:t>
            </a:r>
          </a:p>
        </p:txBody>
      </p:sp>
      <p:pic>
        <p:nvPicPr>
          <p:cNvPr id="14" name="Picture 3" descr="C:\Users\jkn\Downloads\BlueCons_by_KenSaunders\BlueCons_by_KenSaunders\BlueCons\PNGs\Inf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93" y="1764427"/>
            <a:ext cx="504000"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511226"/>
      </p:ext>
    </p:extLst>
  </p:cSld>
  <p:clrMapOvr>
    <a:masterClrMapping/>
  </p:clrMapOvr>
</p:sld>
</file>

<file path=ppt/theme/theme1.xml><?xml version="1.0" encoding="utf-8"?>
<a:theme xmlns:a="http://schemas.openxmlformats.org/drawingml/2006/main" name="Skabelon">
  <a:themeElements>
    <a:clrScheme name="IDA Blåt tema">
      <a:dk1>
        <a:srgbClr val="505050"/>
      </a:dk1>
      <a:lt1>
        <a:sysClr val="window" lastClr="FFFFFF"/>
      </a:lt1>
      <a:dk2>
        <a:srgbClr val="5BB2EA"/>
      </a:dk2>
      <a:lt2>
        <a:srgbClr val="E6E7E8"/>
      </a:lt2>
      <a:accent1>
        <a:srgbClr val="1491E1"/>
      </a:accent1>
      <a:accent2>
        <a:srgbClr val="A5A5A5"/>
      </a:accent2>
      <a:accent3>
        <a:srgbClr val="004BBE"/>
      </a:accent3>
      <a:accent4>
        <a:srgbClr val="A1D3F3"/>
      </a:accent4>
      <a:accent5>
        <a:srgbClr val="505050"/>
      </a:accent5>
      <a:accent6>
        <a:srgbClr val="003663"/>
      </a:accent6>
      <a:hlink>
        <a:srgbClr val="0000FF"/>
      </a:hlink>
      <a:folHlink>
        <a:srgbClr val="800080"/>
      </a:folHlink>
    </a:clrScheme>
    <a:fontScheme name="IDA Font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spPr>
      <a:bodyPr rtlCol="0" anchor="ctr"/>
      <a:lstStyle>
        <a:defPPr algn="ctr">
          <a:defRPr sz="1600" dirty="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Skabelon</Template>
  <TotalTime>0</TotalTime>
  <Words>2203</Words>
  <Application>Microsoft Office PowerPoint</Application>
  <PresentationFormat>Skærmshow (4:3)</PresentationFormat>
  <Paragraphs>199</Paragraphs>
  <Slides>15</Slides>
  <Notes>6</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15</vt:i4>
      </vt:variant>
    </vt:vector>
  </HeadingPairs>
  <TitlesOfParts>
    <vt:vector size="20" baseType="lpstr">
      <vt:lpstr>Arial</vt:lpstr>
      <vt:lpstr>Arial Black</vt:lpstr>
      <vt:lpstr>Calibri</vt:lpstr>
      <vt:lpstr>Cambria</vt:lpstr>
      <vt:lpstr>Skabelon</vt:lpstr>
      <vt:lpstr>Sikker behandling af personoplysninger og informationsaktiver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2015-02-26T10:09:33Z</dcterms:created>
  <dcterms:modified xsi:type="dcterms:W3CDTF">2017-06-22T08:25:50Z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